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3"/>
  </p:notesMasterIdLst>
  <p:sldIdLst>
    <p:sldId id="266" r:id="rId2"/>
    <p:sldId id="256" r:id="rId3"/>
    <p:sldId id="257" r:id="rId4"/>
    <p:sldId id="258" r:id="rId5"/>
    <p:sldId id="259" r:id="rId6"/>
    <p:sldId id="260" r:id="rId7"/>
    <p:sldId id="261" r:id="rId8"/>
    <p:sldId id="262" r:id="rId9"/>
    <p:sldId id="263" r:id="rId10"/>
    <p:sldId id="264" r:id="rId11"/>
    <p:sldId id="265" r:id="rId12"/>
  </p:sldIdLst>
  <p:sldSz cx="14630400" cy="8229600"/>
  <p:notesSz cx="8229600" cy="14630400"/>
  <p:embeddedFontLst>
    <p:embeddedFont>
      <p:font typeface="Merriweather" panose="00000500000000000000" pitchFamily="2" charset="-52"/>
      <p:regular r:id="rId14"/>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p:scale>
          <a:sx n="56" d="100"/>
          <a:sy n="56" d="100"/>
        </p:scale>
        <p:origin x="620"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6365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9151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9151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9151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9151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9151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9151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9151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9151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9151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9151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sv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22000">
              <a:srgbClr val="002060"/>
            </a:gs>
            <a:gs pos="8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rcRect/>
          <a:stretch/>
        </p:blipFill>
        <p:spPr>
          <a:xfrm>
            <a:off x="0" y="4103439"/>
            <a:ext cx="14630400" cy="4287520"/>
          </a:xfrm>
          <a:prstGeom prst="rect">
            <a:avLst/>
          </a:prstGeom>
        </p:spPr>
      </p:pic>
      <p:pic>
        <p:nvPicPr>
          <p:cNvPr id="3" name="Image 1" descr="White text on a black background&#10;&#10;Description automatically generated"/>
          <p:cNvPicPr>
            <a:picLocks noChangeAspect="1"/>
          </p:cNvPicPr>
          <p:nvPr/>
        </p:nvPicPr>
        <p:blipFill>
          <a:blip r:embed="rId4"/>
          <a:srcRect/>
          <a:stretch/>
        </p:blipFill>
        <p:spPr>
          <a:xfrm>
            <a:off x="1463040" y="848571"/>
            <a:ext cx="2793677" cy="433044"/>
          </a:xfrm>
          <a:prstGeom prst="rect">
            <a:avLst/>
          </a:prstGeom>
        </p:spPr>
      </p:pic>
      <p:sp>
        <p:nvSpPr>
          <p:cNvPr id="4" name="Text 0"/>
          <p:cNvSpPr/>
          <p:nvPr/>
        </p:nvSpPr>
        <p:spPr>
          <a:xfrm>
            <a:off x="1353775" y="1659636"/>
            <a:ext cx="12377901" cy="2199132"/>
          </a:xfrm>
          <a:prstGeom prst="rect">
            <a:avLst/>
          </a:prstGeom>
          <a:noFill/>
          <a:ln/>
        </p:spPr>
        <p:txBody>
          <a:bodyPr wrap="square" lIns="0" tIns="0" rIns="0" bIns="0" rtlCol="0" anchor="t"/>
          <a:lstStyle/>
          <a:p>
            <a:pPr>
              <a:lnSpc>
                <a:spcPts val="6120"/>
              </a:lnSpc>
            </a:pPr>
            <a:r>
              <a:rPr lang="en-US" sz="4608" dirty="0">
                <a:solidFill>
                  <a:srgbClr val="FFFFFF"/>
                </a:solidFill>
                <a:latin typeface="Playfair Display SemiBold" pitchFamily="34" charset="0"/>
                <a:ea typeface="Playfair Display SemiBold" pitchFamily="34" charset="-122"/>
                <a:cs typeface="Playfair Display SemiBold" pitchFamily="34" charset="-120"/>
              </a:rPr>
              <a:t>FTMBA2 M2 - Innovation Culture</a:t>
            </a:r>
          </a:p>
          <a:p>
            <a:pPr>
              <a:lnSpc>
                <a:spcPts val="6120"/>
              </a:lnSpc>
            </a:pPr>
            <a:r>
              <a:rPr lang="en-US" sz="4608" dirty="0">
                <a:solidFill>
                  <a:srgbClr val="FFFFFF"/>
                </a:solidFill>
                <a:latin typeface="Playfair Display SemiBold" pitchFamily="34" charset="0"/>
                <a:ea typeface="Playfair Display SemiBold" pitchFamily="34" charset="-122"/>
                <a:cs typeface="Playfair Display SemiBold" pitchFamily="34" charset="-120"/>
              </a:rPr>
              <a:t>Individual Project</a:t>
            </a:r>
          </a:p>
          <a:p>
            <a:pPr>
              <a:lnSpc>
                <a:spcPts val="6120"/>
              </a:lnSpc>
            </a:pPr>
            <a:r>
              <a:rPr lang="en-US" sz="4000" dirty="0">
                <a:solidFill>
                  <a:srgbClr val="FFFFFF"/>
                </a:solidFill>
                <a:latin typeface="Playfair Display SemiBold" pitchFamily="34" charset="0"/>
                <a:ea typeface="Playfair Display SemiBold" pitchFamily="34" charset="-122"/>
              </a:rPr>
              <a:t>Natalia Voskoboinikova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855940" y="588407"/>
            <a:ext cx="12508587" cy="668655"/>
          </a:xfrm>
          <a:prstGeom prst="rect">
            <a:avLst/>
          </a:prstGeom>
          <a:noFill/>
          <a:ln/>
        </p:spPr>
        <p:txBody>
          <a:bodyPr wrap="none" lIns="0" tIns="0" rIns="0" bIns="0" rtlCol="0" anchor="t"/>
          <a:lstStyle/>
          <a:p>
            <a:pPr marL="0" indent="0" algn="l">
              <a:lnSpc>
                <a:spcPts val="5250"/>
              </a:lnSpc>
              <a:buNone/>
            </a:pPr>
            <a:r>
              <a:rPr lang="en-US" sz="4200" dirty="0">
                <a:solidFill>
                  <a:srgbClr val="F5F0F0"/>
                </a:solidFill>
                <a:latin typeface="Merriweather" pitchFamily="34" charset="0"/>
                <a:ea typeface="Merriweather" pitchFamily="34" charset="-122"/>
                <a:cs typeface="Merriweather" pitchFamily="34" charset="-120"/>
              </a:rPr>
              <a:t>Phased Rollout with Measurable Go/No-Go Gates</a:t>
            </a:r>
            <a:endParaRPr lang="en-US" sz="4200" dirty="0"/>
          </a:p>
        </p:txBody>
      </p:sp>
      <p:sp>
        <p:nvSpPr>
          <p:cNvPr id="3" name="Shape 1"/>
          <p:cNvSpPr/>
          <p:nvPr/>
        </p:nvSpPr>
        <p:spPr>
          <a:xfrm>
            <a:off x="855940" y="3688199"/>
            <a:ext cx="12918519" cy="30480"/>
          </a:xfrm>
          <a:prstGeom prst="roundRect">
            <a:avLst>
              <a:gd name="adj" fmla="val 294877"/>
            </a:avLst>
          </a:prstGeom>
          <a:solidFill>
            <a:srgbClr val="194A99"/>
          </a:solidFill>
          <a:ln/>
        </p:spPr>
      </p:sp>
      <p:sp>
        <p:nvSpPr>
          <p:cNvPr id="4" name="Shape 2"/>
          <p:cNvSpPr/>
          <p:nvPr/>
        </p:nvSpPr>
        <p:spPr>
          <a:xfrm>
            <a:off x="4003477" y="3046214"/>
            <a:ext cx="30480" cy="641985"/>
          </a:xfrm>
          <a:prstGeom prst="roundRect">
            <a:avLst>
              <a:gd name="adj" fmla="val 294877"/>
            </a:avLst>
          </a:prstGeom>
          <a:solidFill>
            <a:srgbClr val="194A99"/>
          </a:solidFill>
          <a:ln/>
        </p:spPr>
      </p:sp>
      <p:sp>
        <p:nvSpPr>
          <p:cNvPr id="5" name="Shape 3"/>
          <p:cNvSpPr/>
          <p:nvPr/>
        </p:nvSpPr>
        <p:spPr>
          <a:xfrm>
            <a:off x="3777972" y="3447455"/>
            <a:ext cx="481489" cy="481489"/>
          </a:xfrm>
          <a:prstGeom prst="roundRect">
            <a:avLst>
              <a:gd name="adj" fmla="val 18667"/>
            </a:avLst>
          </a:prstGeom>
          <a:solidFill>
            <a:srgbClr val="003180"/>
          </a:solidFill>
          <a:ln w="7620">
            <a:solidFill>
              <a:srgbClr val="194A99"/>
            </a:solidFill>
            <a:prstDash val="solid"/>
          </a:ln>
        </p:spPr>
      </p:sp>
      <p:sp>
        <p:nvSpPr>
          <p:cNvPr id="6" name="Text 4"/>
          <p:cNvSpPr/>
          <p:nvPr/>
        </p:nvSpPr>
        <p:spPr>
          <a:xfrm>
            <a:off x="3858220" y="3487579"/>
            <a:ext cx="320993" cy="401241"/>
          </a:xfrm>
          <a:prstGeom prst="rect">
            <a:avLst/>
          </a:prstGeom>
          <a:noFill/>
          <a:ln/>
        </p:spPr>
        <p:txBody>
          <a:bodyPr wrap="none" lIns="0" tIns="0" rIns="0" bIns="0" rtlCol="0" anchor="t"/>
          <a:lstStyle/>
          <a:p>
            <a:pPr marL="0" indent="0" algn="ctr">
              <a:lnSpc>
                <a:spcPts val="2500"/>
              </a:lnSpc>
              <a:buNone/>
            </a:pPr>
            <a:r>
              <a:rPr lang="en-US" sz="2500" dirty="0">
                <a:solidFill>
                  <a:srgbClr val="E2E6E9"/>
                </a:solidFill>
                <a:latin typeface="Merriweather" pitchFamily="34" charset="0"/>
                <a:ea typeface="Merriweather" pitchFamily="34" charset="-122"/>
                <a:cs typeface="Merriweather" pitchFamily="34" charset="-120"/>
              </a:rPr>
              <a:t>1</a:t>
            </a:r>
            <a:endParaRPr lang="en-US" sz="2500" dirty="0"/>
          </a:p>
        </p:txBody>
      </p:sp>
      <p:sp>
        <p:nvSpPr>
          <p:cNvPr id="7" name="Text 5"/>
          <p:cNvSpPr/>
          <p:nvPr/>
        </p:nvSpPr>
        <p:spPr>
          <a:xfrm>
            <a:off x="2380178" y="1684973"/>
            <a:ext cx="3277076" cy="334328"/>
          </a:xfrm>
          <a:prstGeom prst="rect">
            <a:avLst/>
          </a:prstGeom>
          <a:noFill/>
          <a:ln/>
        </p:spPr>
        <p:txBody>
          <a:bodyPr wrap="none" lIns="0" tIns="0" rIns="0" bIns="0" rtlCol="0" anchor="t"/>
          <a:lstStyle/>
          <a:p>
            <a:pPr marL="0" indent="0" algn="ctr">
              <a:lnSpc>
                <a:spcPts val="2600"/>
              </a:lnSpc>
              <a:buNone/>
            </a:pPr>
            <a:r>
              <a:rPr lang="en-US" sz="2100" dirty="0">
                <a:solidFill>
                  <a:srgbClr val="E2E6E9"/>
                </a:solidFill>
                <a:latin typeface="Merriweather" pitchFamily="34" charset="0"/>
                <a:ea typeface="Merriweather" pitchFamily="34" charset="-122"/>
                <a:cs typeface="Merriweather" pitchFamily="34" charset="-120"/>
              </a:rPr>
              <a:t>Phase 1: Pilot (2024-2025)</a:t>
            </a:r>
            <a:endParaRPr lang="en-US" sz="2100" dirty="0"/>
          </a:p>
        </p:txBody>
      </p:sp>
      <p:sp>
        <p:nvSpPr>
          <p:cNvPr id="8" name="Text 6"/>
          <p:cNvSpPr/>
          <p:nvPr/>
        </p:nvSpPr>
        <p:spPr>
          <a:xfrm>
            <a:off x="1069896" y="2147649"/>
            <a:ext cx="5897642" cy="684609"/>
          </a:xfrm>
          <a:prstGeom prst="rect">
            <a:avLst/>
          </a:prstGeom>
          <a:noFill/>
          <a:ln/>
        </p:spPr>
        <p:txBody>
          <a:bodyPr wrap="square" lIns="0" tIns="0" rIns="0" bIns="0" rtlCol="0" anchor="t"/>
          <a:lstStyle/>
          <a:p>
            <a:pPr marL="0" indent="0" algn="ctr">
              <a:lnSpc>
                <a:spcPts val="2650"/>
              </a:lnSpc>
              <a:buNone/>
            </a:pPr>
            <a:r>
              <a:rPr lang="en-US" sz="1650" dirty="0">
                <a:solidFill>
                  <a:srgbClr val="E2E6E9"/>
                </a:solidFill>
                <a:latin typeface="Merriweather" pitchFamily="34" charset="0"/>
                <a:ea typeface="Merriweather" pitchFamily="34" charset="-122"/>
                <a:cs typeface="Merriweather" pitchFamily="34" charset="-120"/>
              </a:rPr>
              <a:t>Limited corridors, safety metric validation, initial regulatory approvals, unit economics proof-of-concept.</a:t>
            </a:r>
            <a:endParaRPr lang="en-US" sz="1650" dirty="0"/>
          </a:p>
        </p:txBody>
      </p:sp>
      <p:sp>
        <p:nvSpPr>
          <p:cNvPr id="9" name="Shape 7"/>
          <p:cNvSpPr/>
          <p:nvPr/>
        </p:nvSpPr>
        <p:spPr>
          <a:xfrm>
            <a:off x="7299960" y="3688199"/>
            <a:ext cx="30480" cy="641985"/>
          </a:xfrm>
          <a:prstGeom prst="roundRect">
            <a:avLst>
              <a:gd name="adj" fmla="val 294877"/>
            </a:avLst>
          </a:prstGeom>
          <a:solidFill>
            <a:srgbClr val="194A99"/>
          </a:solidFill>
          <a:ln/>
        </p:spPr>
      </p:sp>
      <p:sp>
        <p:nvSpPr>
          <p:cNvPr id="10" name="Shape 8"/>
          <p:cNvSpPr/>
          <p:nvPr/>
        </p:nvSpPr>
        <p:spPr>
          <a:xfrm>
            <a:off x="7074456" y="3447455"/>
            <a:ext cx="481489" cy="481489"/>
          </a:xfrm>
          <a:prstGeom prst="roundRect">
            <a:avLst>
              <a:gd name="adj" fmla="val 18667"/>
            </a:avLst>
          </a:prstGeom>
          <a:solidFill>
            <a:srgbClr val="003180"/>
          </a:solidFill>
          <a:ln w="7620">
            <a:solidFill>
              <a:srgbClr val="194A99"/>
            </a:solidFill>
            <a:prstDash val="solid"/>
          </a:ln>
        </p:spPr>
      </p:sp>
      <p:sp>
        <p:nvSpPr>
          <p:cNvPr id="11" name="Text 9"/>
          <p:cNvSpPr/>
          <p:nvPr/>
        </p:nvSpPr>
        <p:spPr>
          <a:xfrm>
            <a:off x="7154704" y="3487579"/>
            <a:ext cx="320993" cy="401241"/>
          </a:xfrm>
          <a:prstGeom prst="rect">
            <a:avLst/>
          </a:prstGeom>
          <a:noFill/>
          <a:ln/>
        </p:spPr>
        <p:txBody>
          <a:bodyPr wrap="none" lIns="0" tIns="0" rIns="0" bIns="0" rtlCol="0" anchor="t"/>
          <a:lstStyle/>
          <a:p>
            <a:pPr marL="0" indent="0" algn="ctr">
              <a:lnSpc>
                <a:spcPts val="2500"/>
              </a:lnSpc>
              <a:buNone/>
            </a:pPr>
            <a:r>
              <a:rPr lang="en-US" sz="2500" dirty="0">
                <a:solidFill>
                  <a:srgbClr val="E2E6E9"/>
                </a:solidFill>
                <a:latin typeface="Merriweather" pitchFamily="34" charset="0"/>
                <a:ea typeface="Merriweather" pitchFamily="34" charset="-122"/>
                <a:cs typeface="Merriweather" pitchFamily="34" charset="-120"/>
              </a:rPr>
              <a:t>2</a:t>
            </a:r>
            <a:endParaRPr lang="en-US" sz="2500" dirty="0"/>
          </a:p>
        </p:txBody>
      </p:sp>
      <p:sp>
        <p:nvSpPr>
          <p:cNvPr id="12" name="Text 10"/>
          <p:cNvSpPr/>
          <p:nvPr/>
        </p:nvSpPr>
        <p:spPr>
          <a:xfrm>
            <a:off x="5621655" y="4544139"/>
            <a:ext cx="3386971" cy="334328"/>
          </a:xfrm>
          <a:prstGeom prst="rect">
            <a:avLst/>
          </a:prstGeom>
          <a:noFill/>
          <a:ln/>
        </p:spPr>
        <p:txBody>
          <a:bodyPr wrap="none" lIns="0" tIns="0" rIns="0" bIns="0" rtlCol="0" anchor="t"/>
          <a:lstStyle/>
          <a:p>
            <a:pPr marL="0" indent="0" algn="ctr">
              <a:lnSpc>
                <a:spcPts val="2600"/>
              </a:lnSpc>
              <a:buNone/>
            </a:pPr>
            <a:r>
              <a:rPr lang="en-US" sz="2100" dirty="0">
                <a:solidFill>
                  <a:srgbClr val="E2E6E9"/>
                </a:solidFill>
                <a:latin typeface="Merriweather" pitchFamily="34" charset="0"/>
                <a:ea typeface="Merriweather" pitchFamily="34" charset="-122"/>
                <a:cs typeface="Merriweather" pitchFamily="34" charset="-120"/>
              </a:rPr>
              <a:t>Phase 2: Scale (2026-2027)</a:t>
            </a:r>
            <a:endParaRPr lang="en-US" sz="2100" dirty="0"/>
          </a:p>
        </p:txBody>
      </p:sp>
      <p:sp>
        <p:nvSpPr>
          <p:cNvPr id="13" name="Text 11"/>
          <p:cNvSpPr/>
          <p:nvPr/>
        </p:nvSpPr>
        <p:spPr>
          <a:xfrm>
            <a:off x="4366379" y="5006816"/>
            <a:ext cx="5897642" cy="684609"/>
          </a:xfrm>
          <a:prstGeom prst="rect">
            <a:avLst/>
          </a:prstGeom>
          <a:noFill/>
          <a:ln/>
        </p:spPr>
        <p:txBody>
          <a:bodyPr wrap="square" lIns="0" tIns="0" rIns="0" bIns="0" rtlCol="0" anchor="t"/>
          <a:lstStyle/>
          <a:p>
            <a:pPr marL="0" indent="0" algn="ctr">
              <a:lnSpc>
                <a:spcPts val="2650"/>
              </a:lnSpc>
              <a:buNone/>
            </a:pPr>
            <a:r>
              <a:rPr lang="en-US" sz="1650" dirty="0">
                <a:solidFill>
                  <a:srgbClr val="E2E6E9"/>
                </a:solidFill>
                <a:latin typeface="Merriweather" pitchFamily="34" charset="0"/>
                <a:ea typeface="Merriweather" pitchFamily="34" charset="-122"/>
                <a:cs typeface="Merriweather" pitchFamily="34" charset="-120"/>
              </a:rPr>
              <a:t>Expand routes/fleet, full regulatory and certification, ops readiness (teleops + TMS/WMS), cybersecurity maturity.</a:t>
            </a:r>
            <a:endParaRPr lang="en-US" sz="1650" dirty="0"/>
          </a:p>
        </p:txBody>
      </p:sp>
      <p:sp>
        <p:nvSpPr>
          <p:cNvPr id="14" name="Shape 12"/>
          <p:cNvSpPr/>
          <p:nvPr/>
        </p:nvSpPr>
        <p:spPr>
          <a:xfrm>
            <a:off x="10596443" y="3046214"/>
            <a:ext cx="30480" cy="641985"/>
          </a:xfrm>
          <a:prstGeom prst="roundRect">
            <a:avLst>
              <a:gd name="adj" fmla="val 294877"/>
            </a:avLst>
          </a:prstGeom>
          <a:solidFill>
            <a:srgbClr val="194A99"/>
          </a:solidFill>
          <a:ln/>
        </p:spPr>
      </p:sp>
      <p:sp>
        <p:nvSpPr>
          <p:cNvPr id="15" name="Shape 13"/>
          <p:cNvSpPr/>
          <p:nvPr/>
        </p:nvSpPr>
        <p:spPr>
          <a:xfrm>
            <a:off x="10370939" y="3447455"/>
            <a:ext cx="481489" cy="481489"/>
          </a:xfrm>
          <a:prstGeom prst="roundRect">
            <a:avLst>
              <a:gd name="adj" fmla="val 18667"/>
            </a:avLst>
          </a:prstGeom>
          <a:solidFill>
            <a:srgbClr val="003180"/>
          </a:solidFill>
          <a:ln w="7620">
            <a:solidFill>
              <a:srgbClr val="194A99"/>
            </a:solidFill>
            <a:prstDash val="solid"/>
          </a:ln>
        </p:spPr>
      </p:sp>
      <p:sp>
        <p:nvSpPr>
          <p:cNvPr id="16" name="Text 14"/>
          <p:cNvSpPr/>
          <p:nvPr/>
        </p:nvSpPr>
        <p:spPr>
          <a:xfrm>
            <a:off x="10451187" y="3487579"/>
            <a:ext cx="320993" cy="401241"/>
          </a:xfrm>
          <a:prstGeom prst="rect">
            <a:avLst/>
          </a:prstGeom>
          <a:noFill/>
          <a:ln/>
        </p:spPr>
        <p:txBody>
          <a:bodyPr wrap="none" lIns="0" tIns="0" rIns="0" bIns="0" rtlCol="0" anchor="t"/>
          <a:lstStyle/>
          <a:p>
            <a:pPr marL="0" indent="0" algn="ctr">
              <a:lnSpc>
                <a:spcPts val="2500"/>
              </a:lnSpc>
              <a:buNone/>
            </a:pPr>
            <a:r>
              <a:rPr lang="en-US" sz="2500" dirty="0">
                <a:solidFill>
                  <a:srgbClr val="E2E6E9"/>
                </a:solidFill>
                <a:latin typeface="Merriweather" pitchFamily="34" charset="0"/>
                <a:ea typeface="Merriweather" pitchFamily="34" charset="-122"/>
                <a:cs typeface="Merriweather" pitchFamily="34" charset="-120"/>
              </a:rPr>
              <a:t>3</a:t>
            </a:r>
            <a:endParaRPr lang="en-US" sz="2500" dirty="0"/>
          </a:p>
        </p:txBody>
      </p:sp>
      <p:sp>
        <p:nvSpPr>
          <p:cNvPr id="17" name="Text 15"/>
          <p:cNvSpPr/>
          <p:nvPr/>
        </p:nvSpPr>
        <p:spPr>
          <a:xfrm>
            <a:off x="8730615" y="1684973"/>
            <a:ext cx="3762018" cy="334328"/>
          </a:xfrm>
          <a:prstGeom prst="rect">
            <a:avLst/>
          </a:prstGeom>
          <a:noFill/>
          <a:ln/>
        </p:spPr>
        <p:txBody>
          <a:bodyPr wrap="none" lIns="0" tIns="0" rIns="0" bIns="0" rtlCol="0" anchor="t"/>
          <a:lstStyle/>
          <a:p>
            <a:pPr marL="0" indent="0" algn="ctr">
              <a:lnSpc>
                <a:spcPts val="2600"/>
              </a:lnSpc>
              <a:buNone/>
            </a:pPr>
            <a:r>
              <a:rPr lang="en-US" sz="2100" dirty="0">
                <a:solidFill>
                  <a:srgbClr val="E2E6E9"/>
                </a:solidFill>
                <a:latin typeface="Merriweather" pitchFamily="34" charset="0"/>
                <a:ea typeface="Merriweather" pitchFamily="34" charset="-122"/>
                <a:cs typeface="Merriweather" pitchFamily="34" charset="-120"/>
              </a:rPr>
              <a:t>Phase 3: Industrialize (2028+)</a:t>
            </a:r>
            <a:endParaRPr lang="en-US" sz="2100" dirty="0"/>
          </a:p>
        </p:txBody>
      </p:sp>
      <p:sp>
        <p:nvSpPr>
          <p:cNvPr id="18" name="Text 16"/>
          <p:cNvSpPr/>
          <p:nvPr/>
        </p:nvSpPr>
        <p:spPr>
          <a:xfrm>
            <a:off x="7662863" y="2147649"/>
            <a:ext cx="5897642" cy="684609"/>
          </a:xfrm>
          <a:prstGeom prst="rect">
            <a:avLst/>
          </a:prstGeom>
          <a:noFill/>
          <a:ln/>
        </p:spPr>
        <p:txBody>
          <a:bodyPr wrap="square" lIns="0" tIns="0" rIns="0" bIns="0" rtlCol="0" anchor="t"/>
          <a:lstStyle/>
          <a:p>
            <a:pPr marL="0" indent="0" algn="ctr">
              <a:lnSpc>
                <a:spcPts val="2650"/>
              </a:lnSpc>
              <a:buNone/>
            </a:pPr>
            <a:r>
              <a:rPr lang="en-US" sz="1650" dirty="0">
                <a:solidFill>
                  <a:srgbClr val="E2E6E9"/>
                </a:solidFill>
                <a:latin typeface="Merriweather" pitchFamily="34" charset="0"/>
                <a:ea typeface="Merriweather" pitchFamily="34" charset="-122"/>
                <a:cs typeface="Merriweather" pitchFamily="34" charset="-120"/>
              </a:rPr>
              <a:t>Commercial integration, market acceptance, full economic impact realization, continuous improvement.</a:t>
            </a:r>
            <a:endParaRPr lang="en-US" sz="1650" dirty="0"/>
          </a:p>
        </p:txBody>
      </p:sp>
      <p:sp>
        <p:nvSpPr>
          <p:cNvPr id="19" name="Text 17"/>
          <p:cNvSpPr/>
          <p:nvPr/>
        </p:nvSpPr>
        <p:spPr>
          <a:xfrm>
            <a:off x="855940" y="5932170"/>
            <a:ext cx="12918519" cy="1711523"/>
          </a:xfrm>
          <a:prstGeom prst="rect">
            <a:avLst/>
          </a:prstGeom>
          <a:noFill/>
          <a:ln/>
        </p:spPr>
        <p:txBody>
          <a:bodyPr wrap="square" lIns="0" tIns="0" rIns="0" bIns="0" rtlCol="0" anchor="t"/>
          <a:lstStyle/>
          <a:p>
            <a:pPr marL="0" indent="0" algn="l">
              <a:lnSpc>
                <a:spcPts val="2650"/>
              </a:lnSpc>
              <a:buNone/>
            </a:pPr>
            <a:r>
              <a:rPr lang="en-US" sz="1650" dirty="0">
                <a:solidFill>
                  <a:srgbClr val="E2E6E9"/>
                </a:solidFill>
                <a:latin typeface="Merriweather" pitchFamily="34" charset="0"/>
                <a:ea typeface="Merriweather" pitchFamily="34" charset="-122"/>
                <a:cs typeface="Merriweather" pitchFamily="34" charset="-120"/>
              </a:rPr>
              <a:t>Our roadmap outlines a strategic, phased approach to introducing autonomous freight, ensuring careful progression based on validated successes. Each phase is defined by clear go/no-go gates that serve as critical decision points, ensuring that we only advance when safety, operational efficiency, and economic viability are proven. The "experimental legal regime extended to 2028" provides a crucial window for the initial pilot and scaling phases, allowing us to gather necessary data and achieve key milestones within a supportive regulatory environment.</a:t>
            </a:r>
            <a:endParaRPr lang="en-US" sz="16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890945" y="995124"/>
            <a:ext cx="12246888" cy="610910"/>
          </a:xfrm>
          <a:prstGeom prst="rect">
            <a:avLst/>
          </a:prstGeom>
          <a:noFill/>
          <a:ln/>
        </p:spPr>
        <p:txBody>
          <a:bodyPr wrap="none" lIns="0" tIns="0" rIns="0" bIns="0" rtlCol="0" anchor="t"/>
          <a:lstStyle/>
          <a:p>
            <a:pPr marL="0" indent="0" algn="l">
              <a:lnSpc>
                <a:spcPts val="4800"/>
              </a:lnSpc>
              <a:buNone/>
            </a:pPr>
            <a:r>
              <a:rPr lang="en-US" sz="3800" dirty="0">
                <a:solidFill>
                  <a:srgbClr val="F5F0F0"/>
                </a:solidFill>
                <a:latin typeface="Merriweather" pitchFamily="34" charset="0"/>
                <a:ea typeface="Merriweather" pitchFamily="34" charset="-122"/>
                <a:cs typeface="Merriweather" pitchFamily="34" charset="-120"/>
              </a:rPr>
              <a:t>This is a Business Model Shift—Not Just Automation</a:t>
            </a:r>
            <a:endParaRPr lang="en-US" sz="3800" dirty="0"/>
          </a:p>
        </p:txBody>
      </p:sp>
      <p:sp>
        <p:nvSpPr>
          <p:cNvPr id="3" name="Shape 1"/>
          <p:cNvSpPr/>
          <p:nvPr/>
        </p:nvSpPr>
        <p:spPr>
          <a:xfrm>
            <a:off x="890945" y="1997035"/>
            <a:ext cx="12848392" cy="3453646"/>
          </a:xfrm>
          <a:prstGeom prst="roundRect">
            <a:avLst>
              <a:gd name="adj" fmla="val 2378"/>
            </a:avLst>
          </a:prstGeom>
          <a:noFill/>
          <a:ln w="7620">
            <a:solidFill>
              <a:srgbClr val="FFFFFF">
                <a:alpha val="24000"/>
              </a:srgbClr>
            </a:solidFill>
            <a:prstDash val="solid"/>
          </a:ln>
        </p:spPr>
      </p:sp>
      <p:sp>
        <p:nvSpPr>
          <p:cNvPr id="4" name="Shape 2"/>
          <p:cNvSpPr/>
          <p:nvPr/>
        </p:nvSpPr>
        <p:spPr>
          <a:xfrm>
            <a:off x="898565" y="2004655"/>
            <a:ext cx="12833152" cy="562570"/>
          </a:xfrm>
          <a:prstGeom prst="rect">
            <a:avLst/>
          </a:prstGeom>
          <a:solidFill>
            <a:srgbClr val="FFFFFF">
              <a:alpha val="4000"/>
            </a:srgbClr>
          </a:solidFill>
          <a:ln/>
        </p:spPr>
      </p:sp>
      <p:sp>
        <p:nvSpPr>
          <p:cNvPr id="5" name="Text 3"/>
          <p:cNvSpPr/>
          <p:nvPr/>
        </p:nvSpPr>
        <p:spPr>
          <a:xfrm>
            <a:off x="1094184" y="2129552"/>
            <a:ext cx="6021705" cy="312777"/>
          </a:xfrm>
          <a:prstGeom prst="rect">
            <a:avLst/>
          </a:prstGeom>
          <a:noFill/>
          <a:ln/>
        </p:spPr>
        <p:txBody>
          <a:bodyPr wrap="none" lIns="0" tIns="0" rIns="0" bIns="0" rtlCol="0" anchor="t"/>
          <a:lstStyle/>
          <a:p>
            <a:pPr marL="0" indent="0" algn="l">
              <a:lnSpc>
                <a:spcPts val="2450"/>
              </a:lnSpc>
              <a:buNone/>
            </a:pPr>
            <a:r>
              <a:rPr lang="en-US" sz="1500" dirty="0">
                <a:solidFill>
                  <a:srgbClr val="E2E6E9"/>
                </a:solidFill>
                <a:latin typeface="Merriweather" pitchFamily="34" charset="0"/>
                <a:ea typeface="Merriweather" pitchFamily="34" charset="-122"/>
                <a:cs typeface="Merriweather" pitchFamily="34" charset="-120"/>
              </a:rPr>
              <a:t>Regulators</a:t>
            </a:r>
            <a:endParaRPr lang="en-US" sz="1500" dirty="0"/>
          </a:p>
        </p:txBody>
      </p:sp>
      <p:sp>
        <p:nvSpPr>
          <p:cNvPr id="6" name="Text 4"/>
          <p:cNvSpPr/>
          <p:nvPr/>
        </p:nvSpPr>
        <p:spPr>
          <a:xfrm>
            <a:off x="7514511" y="2129552"/>
            <a:ext cx="6021705" cy="312777"/>
          </a:xfrm>
          <a:prstGeom prst="rect">
            <a:avLst/>
          </a:prstGeom>
          <a:noFill/>
          <a:ln/>
        </p:spPr>
        <p:txBody>
          <a:bodyPr wrap="none" lIns="0" tIns="0" rIns="0" bIns="0" rtlCol="0" anchor="t"/>
          <a:lstStyle/>
          <a:p>
            <a:pPr marL="0" indent="0" algn="l">
              <a:lnSpc>
                <a:spcPts val="2450"/>
              </a:lnSpc>
              <a:buNone/>
            </a:pPr>
            <a:r>
              <a:rPr lang="en-US" sz="1500" dirty="0">
                <a:solidFill>
                  <a:srgbClr val="E2E6E9"/>
                </a:solidFill>
                <a:latin typeface="Merriweather" pitchFamily="34" charset="0"/>
                <a:ea typeface="Merriweather" pitchFamily="34" charset="-122"/>
                <a:cs typeface="Merriweather" pitchFamily="34" charset="-120"/>
              </a:rPr>
              <a:t>Collaborate on safety frameworks and liability models.</a:t>
            </a:r>
            <a:endParaRPr lang="en-US" sz="1500" dirty="0"/>
          </a:p>
        </p:txBody>
      </p:sp>
      <p:sp>
        <p:nvSpPr>
          <p:cNvPr id="7" name="Shape 5"/>
          <p:cNvSpPr/>
          <p:nvPr/>
        </p:nvSpPr>
        <p:spPr>
          <a:xfrm>
            <a:off x="898565" y="2567226"/>
            <a:ext cx="12833152" cy="875348"/>
          </a:xfrm>
          <a:prstGeom prst="rect">
            <a:avLst/>
          </a:prstGeom>
          <a:solidFill>
            <a:srgbClr val="000000">
              <a:alpha val="4000"/>
            </a:srgbClr>
          </a:solidFill>
          <a:ln/>
        </p:spPr>
      </p:sp>
      <p:sp>
        <p:nvSpPr>
          <p:cNvPr id="8" name="Text 6"/>
          <p:cNvSpPr/>
          <p:nvPr/>
        </p:nvSpPr>
        <p:spPr>
          <a:xfrm>
            <a:off x="1094184" y="2692122"/>
            <a:ext cx="6021705" cy="312777"/>
          </a:xfrm>
          <a:prstGeom prst="rect">
            <a:avLst/>
          </a:prstGeom>
          <a:noFill/>
          <a:ln/>
        </p:spPr>
        <p:txBody>
          <a:bodyPr wrap="none" lIns="0" tIns="0" rIns="0" bIns="0" rtlCol="0" anchor="t"/>
          <a:lstStyle/>
          <a:p>
            <a:pPr marL="0" indent="0" algn="l">
              <a:lnSpc>
                <a:spcPts val="2450"/>
              </a:lnSpc>
              <a:buNone/>
            </a:pPr>
            <a:r>
              <a:rPr lang="en-US" sz="1500" dirty="0">
                <a:solidFill>
                  <a:srgbClr val="E2E6E9"/>
                </a:solidFill>
                <a:latin typeface="Merriweather" pitchFamily="34" charset="0"/>
                <a:ea typeface="Merriweather" pitchFamily="34" charset="-122"/>
                <a:cs typeface="Merriweather" pitchFamily="34" charset="-120"/>
              </a:rPr>
              <a:t>Shippers/Carriers</a:t>
            </a:r>
            <a:endParaRPr lang="en-US" sz="1500" dirty="0"/>
          </a:p>
        </p:txBody>
      </p:sp>
      <p:sp>
        <p:nvSpPr>
          <p:cNvPr id="9" name="Text 7"/>
          <p:cNvSpPr/>
          <p:nvPr/>
        </p:nvSpPr>
        <p:spPr>
          <a:xfrm>
            <a:off x="7514511" y="2692122"/>
            <a:ext cx="6021705" cy="625554"/>
          </a:xfrm>
          <a:prstGeom prst="rect">
            <a:avLst/>
          </a:prstGeom>
          <a:noFill/>
          <a:ln/>
        </p:spPr>
        <p:txBody>
          <a:bodyPr wrap="square" lIns="0" tIns="0" rIns="0" bIns="0" rtlCol="0" anchor="t"/>
          <a:lstStyle/>
          <a:p>
            <a:pPr marL="0" indent="0" algn="l">
              <a:lnSpc>
                <a:spcPts val="2450"/>
              </a:lnSpc>
              <a:buNone/>
            </a:pPr>
            <a:r>
              <a:rPr lang="en-US" sz="1500" dirty="0">
                <a:solidFill>
                  <a:srgbClr val="E2E6E9"/>
                </a:solidFill>
                <a:latin typeface="Merriweather" pitchFamily="34" charset="0"/>
                <a:ea typeface="Merriweather" pitchFamily="34" charset="-122"/>
                <a:cs typeface="Merriweather" pitchFamily="34" charset="-120"/>
              </a:rPr>
              <a:t>Participate in pilots, redefine logistics processes, integrate L4 data.</a:t>
            </a:r>
            <a:endParaRPr lang="en-US" sz="1500" dirty="0"/>
          </a:p>
        </p:txBody>
      </p:sp>
      <p:sp>
        <p:nvSpPr>
          <p:cNvPr id="10" name="Shape 8"/>
          <p:cNvSpPr/>
          <p:nvPr/>
        </p:nvSpPr>
        <p:spPr>
          <a:xfrm>
            <a:off x="898565" y="3442573"/>
            <a:ext cx="12833152" cy="875348"/>
          </a:xfrm>
          <a:prstGeom prst="rect">
            <a:avLst/>
          </a:prstGeom>
          <a:solidFill>
            <a:srgbClr val="FFFFFF">
              <a:alpha val="4000"/>
            </a:srgbClr>
          </a:solidFill>
          <a:ln/>
        </p:spPr>
      </p:sp>
      <p:sp>
        <p:nvSpPr>
          <p:cNvPr id="11" name="Text 9"/>
          <p:cNvSpPr/>
          <p:nvPr/>
        </p:nvSpPr>
        <p:spPr>
          <a:xfrm>
            <a:off x="1094184" y="3567470"/>
            <a:ext cx="6021705" cy="312777"/>
          </a:xfrm>
          <a:prstGeom prst="rect">
            <a:avLst/>
          </a:prstGeom>
          <a:noFill/>
          <a:ln/>
        </p:spPr>
        <p:txBody>
          <a:bodyPr wrap="none" lIns="0" tIns="0" rIns="0" bIns="0" rtlCol="0" anchor="t"/>
          <a:lstStyle/>
          <a:p>
            <a:pPr marL="0" indent="0" algn="l">
              <a:lnSpc>
                <a:spcPts val="2450"/>
              </a:lnSpc>
              <a:buNone/>
            </a:pPr>
            <a:r>
              <a:rPr lang="en-US" sz="1500" dirty="0">
                <a:solidFill>
                  <a:srgbClr val="E2E6E9"/>
                </a:solidFill>
                <a:latin typeface="Merriweather" pitchFamily="34" charset="0"/>
                <a:ea typeface="Merriweather" pitchFamily="34" charset="-122"/>
                <a:cs typeface="Merriweather" pitchFamily="34" charset="-120"/>
              </a:rPr>
              <a:t>Tech Providers</a:t>
            </a:r>
            <a:endParaRPr lang="en-US" sz="1500" dirty="0"/>
          </a:p>
        </p:txBody>
      </p:sp>
      <p:sp>
        <p:nvSpPr>
          <p:cNvPr id="12" name="Text 10"/>
          <p:cNvSpPr/>
          <p:nvPr/>
        </p:nvSpPr>
        <p:spPr>
          <a:xfrm>
            <a:off x="7514511" y="3567470"/>
            <a:ext cx="6021705" cy="625554"/>
          </a:xfrm>
          <a:prstGeom prst="rect">
            <a:avLst/>
          </a:prstGeom>
          <a:noFill/>
          <a:ln/>
        </p:spPr>
        <p:txBody>
          <a:bodyPr wrap="square" lIns="0" tIns="0" rIns="0" bIns="0" rtlCol="0" anchor="t"/>
          <a:lstStyle/>
          <a:p>
            <a:pPr marL="0" indent="0" algn="l">
              <a:lnSpc>
                <a:spcPts val="2450"/>
              </a:lnSpc>
              <a:buNone/>
            </a:pPr>
            <a:r>
              <a:rPr lang="en-US" sz="1500" dirty="0">
                <a:solidFill>
                  <a:srgbClr val="E2E6E9"/>
                </a:solidFill>
                <a:latin typeface="Merriweather" pitchFamily="34" charset="0"/>
                <a:ea typeface="Merriweather" pitchFamily="34" charset="-122"/>
                <a:cs typeface="Merriweather" pitchFamily="34" charset="-120"/>
              </a:rPr>
              <a:t>Focus on robust, reliable, and secure AV technology development.</a:t>
            </a:r>
            <a:endParaRPr lang="en-US" sz="1500" dirty="0"/>
          </a:p>
        </p:txBody>
      </p:sp>
      <p:sp>
        <p:nvSpPr>
          <p:cNvPr id="13" name="Shape 11"/>
          <p:cNvSpPr/>
          <p:nvPr/>
        </p:nvSpPr>
        <p:spPr>
          <a:xfrm>
            <a:off x="898565" y="4317921"/>
            <a:ext cx="12833152" cy="562570"/>
          </a:xfrm>
          <a:prstGeom prst="rect">
            <a:avLst/>
          </a:prstGeom>
          <a:solidFill>
            <a:srgbClr val="000000">
              <a:alpha val="4000"/>
            </a:srgbClr>
          </a:solidFill>
          <a:ln/>
        </p:spPr>
      </p:sp>
      <p:sp>
        <p:nvSpPr>
          <p:cNvPr id="14" name="Text 12"/>
          <p:cNvSpPr/>
          <p:nvPr/>
        </p:nvSpPr>
        <p:spPr>
          <a:xfrm>
            <a:off x="1094184" y="4442817"/>
            <a:ext cx="6021705" cy="312777"/>
          </a:xfrm>
          <a:prstGeom prst="rect">
            <a:avLst/>
          </a:prstGeom>
          <a:noFill/>
          <a:ln/>
        </p:spPr>
        <p:txBody>
          <a:bodyPr wrap="none" lIns="0" tIns="0" rIns="0" bIns="0" rtlCol="0" anchor="t"/>
          <a:lstStyle/>
          <a:p>
            <a:pPr marL="0" indent="0" algn="l">
              <a:lnSpc>
                <a:spcPts val="2450"/>
              </a:lnSpc>
              <a:buNone/>
            </a:pPr>
            <a:r>
              <a:rPr lang="en-US" sz="1500" dirty="0">
                <a:solidFill>
                  <a:srgbClr val="E2E6E9"/>
                </a:solidFill>
                <a:latin typeface="Merriweather" pitchFamily="34" charset="0"/>
                <a:ea typeface="Merriweather" pitchFamily="34" charset="-122"/>
                <a:cs typeface="Merriweather" pitchFamily="34" charset="-120"/>
              </a:rPr>
              <a:t>Insurers</a:t>
            </a:r>
            <a:endParaRPr lang="en-US" sz="1500" dirty="0"/>
          </a:p>
        </p:txBody>
      </p:sp>
      <p:sp>
        <p:nvSpPr>
          <p:cNvPr id="15" name="Text 13"/>
          <p:cNvSpPr/>
          <p:nvPr/>
        </p:nvSpPr>
        <p:spPr>
          <a:xfrm>
            <a:off x="7514511" y="4442817"/>
            <a:ext cx="6021705" cy="312777"/>
          </a:xfrm>
          <a:prstGeom prst="rect">
            <a:avLst/>
          </a:prstGeom>
          <a:noFill/>
          <a:ln/>
        </p:spPr>
        <p:txBody>
          <a:bodyPr wrap="none" lIns="0" tIns="0" rIns="0" bIns="0" rtlCol="0" anchor="t"/>
          <a:lstStyle/>
          <a:p>
            <a:pPr marL="0" indent="0" algn="l">
              <a:lnSpc>
                <a:spcPts val="2450"/>
              </a:lnSpc>
              <a:buNone/>
            </a:pPr>
            <a:r>
              <a:rPr lang="en-US" sz="1500" dirty="0">
                <a:solidFill>
                  <a:srgbClr val="E2E6E9"/>
                </a:solidFill>
                <a:latin typeface="Merriweather" pitchFamily="34" charset="0"/>
                <a:ea typeface="Merriweather" pitchFamily="34" charset="-122"/>
                <a:cs typeface="Merriweather" pitchFamily="34" charset="-120"/>
              </a:rPr>
              <a:t>Develop new risk assessment models and coverage options.</a:t>
            </a:r>
            <a:endParaRPr lang="en-US" sz="1500" dirty="0"/>
          </a:p>
        </p:txBody>
      </p:sp>
      <p:sp>
        <p:nvSpPr>
          <p:cNvPr id="16" name="Shape 14"/>
          <p:cNvSpPr/>
          <p:nvPr/>
        </p:nvSpPr>
        <p:spPr>
          <a:xfrm>
            <a:off x="898565" y="4880491"/>
            <a:ext cx="12833152" cy="562570"/>
          </a:xfrm>
          <a:prstGeom prst="rect">
            <a:avLst/>
          </a:prstGeom>
          <a:solidFill>
            <a:srgbClr val="FFFFFF">
              <a:alpha val="4000"/>
            </a:srgbClr>
          </a:solidFill>
          <a:ln/>
        </p:spPr>
      </p:sp>
      <p:sp>
        <p:nvSpPr>
          <p:cNvPr id="17" name="Text 15"/>
          <p:cNvSpPr/>
          <p:nvPr/>
        </p:nvSpPr>
        <p:spPr>
          <a:xfrm>
            <a:off x="1094184" y="5005388"/>
            <a:ext cx="6021705" cy="312777"/>
          </a:xfrm>
          <a:prstGeom prst="rect">
            <a:avLst/>
          </a:prstGeom>
          <a:noFill/>
          <a:ln/>
        </p:spPr>
        <p:txBody>
          <a:bodyPr wrap="none" lIns="0" tIns="0" rIns="0" bIns="0" rtlCol="0" anchor="t"/>
          <a:lstStyle/>
          <a:p>
            <a:pPr marL="0" indent="0" algn="l">
              <a:lnSpc>
                <a:spcPts val="2450"/>
              </a:lnSpc>
              <a:buNone/>
            </a:pPr>
            <a:r>
              <a:rPr lang="en-US" sz="1500" dirty="0">
                <a:solidFill>
                  <a:srgbClr val="E2E6E9"/>
                </a:solidFill>
                <a:latin typeface="Merriweather" pitchFamily="34" charset="0"/>
                <a:ea typeface="Merriweather" pitchFamily="34" charset="-122"/>
                <a:cs typeface="Merriweather" pitchFamily="34" charset="-120"/>
              </a:rPr>
              <a:t>Road Operators</a:t>
            </a:r>
            <a:endParaRPr lang="en-US" sz="1500" dirty="0"/>
          </a:p>
        </p:txBody>
      </p:sp>
      <p:sp>
        <p:nvSpPr>
          <p:cNvPr id="18" name="Text 16"/>
          <p:cNvSpPr/>
          <p:nvPr/>
        </p:nvSpPr>
        <p:spPr>
          <a:xfrm>
            <a:off x="7514511" y="5005388"/>
            <a:ext cx="6021705" cy="312777"/>
          </a:xfrm>
          <a:prstGeom prst="rect">
            <a:avLst/>
          </a:prstGeom>
          <a:noFill/>
          <a:ln/>
        </p:spPr>
        <p:txBody>
          <a:bodyPr wrap="none" lIns="0" tIns="0" rIns="0" bIns="0" rtlCol="0" anchor="t"/>
          <a:lstStyle/>
          <a:p>
            <a:pPr marL="0" indent="0" algn="l">
              <a:lnSpc>
                <a:spcPts val="2450"/>
              </a:lnSpc>
              <a:buNone/>
            </a:pPr>
            <a:r>
              <a:rPr lang="en-US" sz="1500" dirty="0">
                <a:solidFill>
                  <a:srgbClr val="E2E6E9"/>
                </a:solidFill>
                <a:latin typeface="Merriweather" pitchFamily="34" charset="0"/>
                <a:ea typeface="Merriweather" pitchFamily="34" charset="-122"/>
                <a:cs typeface="Merriweather" pitchFamily="34" charset="-120"/>
              </a:rPr>
              <a:t>Identify and prepare critical corridors for AV deployment.</a:t>
            </a:r>
            <a:endParaRPr lang="en-US" sz="1500" dirty="0"/>
          </a:p>
        </p:txBody>
      </p:sp>
      <p:sp>
        <p:nvSpPr>
          <p:cNvPr id="19" name="Text 17"/>
          <p:cNvSpPr/>
          <p:nvPr/>
        </p:nvSpPr>
        <p:spPr>
          <a:xfrm>
            <a:off x="890945" y="5670590"/>
            <a:ext cx="12848392" cy="1563886"/>
          </a:xfrm>
          <a:prstGeom prst="rect">
            <a:avLst/>
          </a:prstGeom>
          <a:noFill/>
          <a:ln/>
        </p:spPr>
        <p:txBody>
          <a:bodyPr wrap="square" lIns="0" tIns="0" rIns="0" bIns="0" rtlCol="0" anchor="t"/>
          <a:lstStyle/>
          <a:p>
            <a:pPr marL="0" indent="0" algn="l">
              <a:lnSpc>
                <a:spcPts val="2450"/>
              </a:lnSpc>
              <a:buNone/>
            </a:pPr>
            <a:r>
              <a:rPr lang="en-US" sz="1500" dirty="0">
                <a:solidFill>
                  <a:srgbClr val="E2E6E9"/>
                </a:solidFill>
                <a:latin typeface="Merriweather" pitchFamily="34" charset="0"/>
                <a:ea typeface="Merriweather" pitchFamily="34" charset="-122"/>
                <a:cs typeface="Merriweather" pitchFamily="34" charset="-120"/>
              </a:rPr>
              <a:t>The shift to Level-4 autonomous freight is fundamentally about redesigning the entire logistics value chain, moving beyond mere automation. It involves transforming existing professions, creating new roles like teleoperators and data engineers, and fostering new interaction models across the ecosystem. To accelerate this transition, we urge all stakeholders to actively engage: regulators in defining clear frameworks, shippers and carriers in piloting new operational models, and road operators in preparing the necessary infrastructure. Join us in shaping the future of Russian long-haul freight.</a:t>
            </a:r>
            <a:endParaRPr lang="en-US" sz="15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63798" y="2120027"/>
            <a:ext cx="7416403" cy="1349692"/>
          </a:xfrm>
          <a:prstGeom prst="rect">
            <a:avLst/>
          </a:prstGeom>
          <a:noFill/>
          <a:ln/>
        </p:spPr>
        <p:txBody>
          <a:bodyPr wrap="square" lIns="0" tIns="0" rIns="0" bIns="0" rtlCol="0" anchor="t"/>
          <a:lstStyle/>
          <a:p>
            <a:pPr marL="0" indent="0" algn="l">
              <a:lnSpc>
                <a:spcPts val="5300"/>
              </a:lnSpc>
              <a:buNone/>
            </a:pPr>
            <a:r>
              <a:rPr lang="en-US" sz="4250" dirty="0">
                <a:solidFill>
                  <a:srgbClr val="F5F0F0"/>
                </a:solidFill>
                <a:latin typeface="Merriweather" pitchFamily="34" charset="0"/>
                <a:ea typeface="Merriweather" pitchFamily="34" charset="-122"/>
                <a:cs typeface="Merriweather" pitchFamily="34" charset="-120"/>
              </a:rPr>
              <a:t>From Labor Constraints to 24/7 Predictable Freight</a:t>
            </a:r>
            <a:endParaRPr lang="en-US" sz="4250" dirty="0"/>
          </a:p>
        </p:txBody>
      </p:sp>
      <p:sp>
        <p:nvSpPr>
          <p:cNvPr id="4" name="Text 1"/>
          <p:cNvSpPr/>
          <p:nvPr/>
        </p:nvSpPr>
        <p:spPr>
          <a:xfrm>
            <a:off x="863798" y="3793569"/>
            <a:ext cx="7416403" cy="1036558"/>
          </a:xfrm>
          <a:prstGeom prst="rect">
            <a:avLst/>
          </a:prstGeom>
          <a:noFill/>
          <a:ln/>
        </p:spPr>
        <p:txBody>
          <a:bodyPr wrap="square" lIns="0" tIns="0" rIns="0" bIns="0" rtlCol="0" anchor="t"/>
          <a:lstStyle/>
          <a:p>
            <a:pPr marL="0" indent="0" algn="l">
              <a:lnSpc>
                <a:spcPts val="2700"/>
              </a:lnSpc>
              <a:buNone/>
            </a:pPr>
            <a:r>
              <a:rPr lang="en-US" sz="1700" dirty="0">
                <a:solidFill>
                  <a:srgbClr val="E2E6E9"/>
                </a:solidFill>
                <a:latin typeface="Merriweather" pitchFamily="34" charset="0"/>
                <a:ea typeface="Merriweather" pitchFamily="34" charset="-122"/>
                <a:cs typeface="Merriweather" pitchFamily="34" charset="-120"/>
              </a:rPr>
              <a:t>This presentation explores the transformative potential of Level-4 autonomous freight trucks in the Russian long-haul logistics sector, focusing on innovation, value creation, and practical implementation.</a:t>
            </a:r>
            <a:endParaRPr lang="en-US" sz="1700" dirty="0"/>
          </a:p>
        </p:txBody>
      </p:sp>
      <p:sp>
        <p:nvSpPr>
          <p:cNvPr id="5" name="Text 2"/>
          <p:cNvSpPr/>
          <p:nvPr/>
        </p:nvSpPr>
        <p:spPr>
          <a:xfrm>
            <a:off x="863798" y="5073015"/>
            <a:ext cx="7416403" cy="1036558"/>
          </a:xfrm>
          <a:prstGeom prst="rect">
            <a:avLst/>
          </a:prstGeom>
          <a:noFill/>
          <a:ln/>
        </p:spPr>
        <p:txBody>
          <a:bodyPr wrap="square" lIns="0" tIns="0" rIns="0" bIns="0" rtlCol="0" anchor="t"/>
          <a:lstStyle/>
          <a:p>
            <a:pPr marL="0" indent="0" algn="l">
              <a:lnSpc>
                <a:spcPts val="2700"/>
              </a:lnSpc>
              <a:buNone/>
            </a:pPr>
            <a:r>
              <a:rPr lang="en-US" sz="1700" dirty="0">
                <a:solidFill>
                  <a:srgbClr val="E2E6E9"/>
                </a:solidFill>
                <a:latin typeface="Merriweather" pitchFamily="34" charset="0"/>
                <a:ea typeface="Merriweather" pitchFamily="34" charset="-122"/>
                <a:cs typeface="Merriweather" pitchFamily="34" charset="-120"/>
              </a:rPr>
              <a:t>We will delve into the challenges faced by the industry today, outline how hub-to-hub autonomy offers a viable solution, and present a clear roadmap for its safe and effective deployment.</a:t>
            </a:r>
            <a:endParaRPr lang="en-US" sz="17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2011323" y="444103"/>
            <a:ext cx="9003268" cy="504349"/>
          </a:xfrm>
          <a:prstGeom prst="rect">
            <a:avLst/>
          </a:prstGeom>
          <a:noFill/>
          <a:ln/>
        </p:spPr>
        <p:txBody>
          <a:bodyPr wrap="none" lIns="0" tIns="0" rIns="0" bIns="0" rtlCol="0" anchor="t"/>
          <a:lstStyle/>
          <a:p>
            <a:pPr marL="0" indent="0" algn="l">
              <a:lnSpc>
                <a:spcPts val="3950"/>
              </a:lnSpc>
              <a:buNone/>
            </a:pPr>
            <a:r>
              <a:rPr lang="en-US" sz="3150" dirty="0">
                <a:solidFill>
                  <a:srgbClr val="F5F0F0"/>
                </a:solidFill>
                <a:latin typeface="Merriweather" pitchFamily="34" charset="0"/>
                <a:ea typeface="Merriweather" pitchFamily="34" charset="-122"/>
                <a:cs typeface="Merriweather" pitchFamily="34" charset="-120"/>
              </a:rPr>
              <a:t>The Current Model is Hitting Structural Limits</a:t>
            </a:r>
            <a:endParaRPr lang="en-US" sz="3150" dirty="0"/>
          </a:p>
        </p:txBody>
      </p:sp>
      <p:pic>
        <p:nvPicPr>
          <p:cNvPr id="3"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11323" y="1271230"/>
            <a:ext cx="484227" cy="484227"/>
          </a:xfrm>
          <a:prstGeom prst="rect">
            <a:avLst/>
          </a:prstGeom>
        </p:spPr>
      </p:pic>
      <p:sp>
        <p:nvSpPr>
          <p:cNvPr id="4" name="Text 1"/>
          <p:cNvSpPr/>
          <p:nvPr/>
        </p:nvSpPr>
        <p:spPr>
          <a:xfrm>
            <a:off x="2011323" y="1957149"/>
            <a:ext cx="3419237" cy="252174"/>
          </a:xfrm>
          <a:prstGeom prst="rect">
            <a:avLst/>
          </a:prstGeom>
          <a:noFill/>
          <a:ln/>
        </p:spPr>
        <p:txBody>
          <a:bodyPr wrap="none" lIns="0" tIns="0" rIns="0" bIns="0" rtlCol="0" anchor="t"/>
          <a:lstStyle/>
          <a:p>
            <a:pPr marL="0" indent="0" algn="l">
              <a:lnSpc>
                <a:spcPts val="1950"/>
              </a:lnSpc>
              <a:buNone/>
            </a:pPr>
            <a:r>
              <a:rPr lang="en-US" sz="1550" dirty="0">
                <a:solidFill>
                  <a:srgbClr val="E2E6E9"/>
                </a:solidFill>
                <a:latin typeface="Merriweather" pitchFamily="34" charset="0"/>
                <a:ea typeface="Merriweather" pitchFamily="34" charset="-122"/>
                <a:cs typeface="Merriweather" pitchFamily="34" charset="-120"/>
              </a:rPr>
              <a:t>Driver Shortage &amp; Aging Workforce</a:t>
            </a:r>
            <a:endParaRPr lang="en-US" sz="1550" dirty="0"/>
          </a:p>
        </p:txBody>
      </p:sp>
      <p:sp>
        <p:nvSpPr>
          <p:cNvPr id="5" name="Text 2"/>
          <p:cNvSpPr/>
          <p:nvPr/>
        </p:nvSpPr>
        <p:spPr>
          <a:xfrm>
            <a:off x="2011323" y="2306122"/>
            <a:ext cx="5203031" cy="516493"/>
          </a:xfrm>
          <a:prstGeom prst="rect">
            <a:avLst/>
          </a:prstGeom>
          <a:noFill/>
          <a:ln/>
        </p:spPr>
        <p:txBody>
          <a:bodyPr wrap="square" lIns="0" tIns="0" rIns="0" bIns="0" rtlCol="0" anchor="t"/>
          <a:lstStyle/>
          <a:p>
            <a:pPr marL="0" indent="0" algn="l">
              <a:lnSpc>
                <a:spcPts val="2000"/>
              </a:lnSpc>
              <a:buNone/>
            </a:pPr>
            <a:r>
              <a:rPr lang="en-US" sz="1250" dirty="0">
                <a:solidFill>
                  <a:srgbClr val="E2E6E9"/>
                </a:solidFill>
                <a:latin typeface="Merriweather" pitchFamily="34" charset="0"/>
                <a:ea typeface="Merriweather" pitchFamily="34" charset="-122"/>
                <a:cs typeface="Merriweather" pitchFamily="34" charset="-120"/>
              </a:rPr>
              <a:t>A persistent lack of drivers and an aging demographic strain operational capacity.</a:t>
            </a:r>
            <a:endParaRPr lang="en-US" sz="1250" dirty="0"/>
          </a:p>
        </p:txBody>
      </p:sp>
      <p:pic>
        <p:nvPicPr>
          <p:cNvPr id="6"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16046" y="1271230"/>
            <a:ext cx="484227" cy="484227"/>
          </a:xfrm>
          <a:prstGeom prst="rect">
            <a:avLst/>
          </a:prstGeom>
        </p:spPr>
      </p:pic>
      <p:sp>
        <p:nvSpPr>
          <p:cNvPr id="7" name="Text 3"/>
          <p:cNvSpPr/>
          <p:nvPr/>
        </p:nvSpPr>
        <p:spPr>
          <a:xfrm>
            <a:off x="7416046" y="1957149"/>
            <a:ext cx="2847975" cy="252174"/>
          </a:xfrm>
          <a:prstGeom prst="rect">
            <a:avLst/>
          </a:prstGeom>
          <a:noFill/>
          <a:ln/>
        </p:spPr>
        <p:txBody>
          <a:bodyPr wrap="none" lIns="0" tIns="0" rIns="0" bIns="0" rtlCol="0" anchor="t"/>
          <a:lstStyle/>
          <a:p>
            <a:pPr marL="0" indent="0" algn="l">
              <a:lnSpc>
                <a:spcPts val="1950"/>
              </a:lnSpc>
              <a:buNone/>
            </a:pPr>
            <a:r>
              <a:rPr lang="en-US" sz="1550" dirty="0">
                <a:solidFill>
                  <a:srgbClr val="E2E6E9"/>
                </a:solidFill>
                <a:latin typeface="Merriweather" pitchFamily="34" charset="0"/>
                <a:ea typeface="Merriweather" pitchFamily="34" charset="-122"/>
                <a:cs typeface="Merriweather" pitchFamily="34" charset="-120"/>
              </a:rPr>
              <a:t>HOS Limits &amp; Low Utilization</a:t>
            </a:r>
            <a:endParaRPr lang="en-US" sz="1550" dirty="0"/>
          </a:p>
        </p:txBody>
      </p:sp>
      <p:sp>
        <p:nvSpPr>
          <p:cNvPr id="8" name="Text 4"/>
          <p:cNvSpPr/>
          <p:nvPr/>
        </p:nvSpPr>
        <p:spPr>
          <a:xfrm>
            <a:off x="7416046" y="2306122"/>
            <a:ext cx="5203031" cy="516493"/>
          </a:xfrm>
          <a:prstGeom prst="rect">
            <a:avLst/>
          </a:prstGeom>
          <a:noFill/>
          <a:ln/>
        </p:spPr>
        <p:txBody>
          <a:bodyPr wrap="square" lIns="0" tIns="0" rIns="0" bIns="0" rtlCol="0" anchor="t"/>
          <a:lstStyle/>
          <a:p>
            <a:pPr marL="0" indent="0" algn="l">
              <a:lnSpc>
                <a:spcPts val="2000"/>
              </a:lnSpc>
              <a:buNone/>
            </a:pPr>
            <a:r>
              <a:rPr lang="en-US" sz="1250" dirty="0">
                <a:solidFill>
                  <a:srgbClr val="E2E6E9"/>
                </a:solidFill>
                <a:latin typeface="Merriweather" pitchFamily="34" charset="0"/>
                <a:ea typeface="Merriweather" pitchFamily="34" charset="-122"/>
                <a:cs typeface="Merriweather" pitchFamily="34" charset="-120"/>
              </a:rPr>
              <a:t>Hours-of-Service regulations restrict truck utilization to only 50-60%, impacting efficiency.</a:t>
            </a:r>
            <a:endParaRPr lang="en-US" sz="1250" dirty="0"/>
          </a:p>
        </p:txBody>
      </p:sp>
      <p:pic>
        <p:nvPicPr>
          <p:cNvPr id="9"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11323" y="3145393"/>
            <a:ext cx="484227" cy="484227"/>
          </a:xfrm>
          <a:prstGeom prst="rect">
            <a:avLst/>
          </a:prstGeom>
        </p:spPr>
      </p:pic>
      <p:sp>
        <p:nvSpPr>
          <p:cNvPr id="10" name="Text 5"/>
          <p:cNvSpPr/>
          <p:nvPr/>
        </p:nvSpPr>
        <p:spPr>
          <a:xfrm>
            <a:off x="2011323" y="3831312"/>
            <a:ext cx="2152769" cy="252174"/>
          </a:xfrm>
          <a:prstGeom prst="rect">
            <a:avLst/>
          </a:prstGeom>
          <a:noFill/>
          <a:ln/>
        </p:spPr>
        <p:txBody>
          <a:bodyPr wrap="none" lIns="0" tIns="0" rIns="0" bIns="0" rtlCol="0" anchor="t"/>
          <a:lstStyle/>
          <a:p>
            <a:pPr marL="0" indent="0" algn="l">
              <a:lnSpc>
                <a:spcPts val="1950"/>
              </a:lnSpc>
              <a:buNone/>
            </a:pPr>
            <a:r>
              <a:rPr lang="en-US" sz="1550" dirty="0">
                <a:solidFill>
                  <a:srgbClr val="E2E6E9"/>
                </a:solidFill>
                <a:latin typeface="Merriweather" pitchFamily="34" charset="0"/>
                <a:ea typeface="Merriweather" pitchFamily="34" charset="-122"/>
                <a:cs typeface="Merriweather" pitchFamily="34" charset="-120"/>
              </a:rPr>
              <a:t>Safety &amp; Fatigue Risks</a:t>
            </a:r>
            <a:endParaRPr lang="en-US" sz="1550" dirty="0"/>
          </a:p>
        </p:txBody>
      </p:sp>
      <p:sp>
        <p:nvSpPr>
          <p:cNvPr id="11" name="Text 6"/>
          <p:cNvSpPr/>
          <p:nvPr/>
        </p:nvSpPr>
        <p:spPr>
          <a:xfrm>
            <a:off x="2011323" y="4180284"/>
            <a:ext cx="5203031" cy="516493"/>
          </a:xfrm>
          <a:prstGeom prst="rect">
            <a:avLst/>
          </a:prstGeom>
          <a:noFill/>
          <a:ln/>
        </p:spPr>
        <p:txBody>
          <a:bodyPr wrap="square" lIns="0" tIns="0" rIns="0" bIns="0" rtlCol="0" anchor="t"/>
          <a:lstStyle/>
          <a:p>
            <a:pPr marL="0" indent="0" algn="l">
              <a:lnSpc>
                <a:spcPts val="2000"/>
              </a:lnSpc>
              <a:buNone/>
            </a:pPr>
            <a:r>
              <a:rPr lang="en-US" sz="1250" dirty="0">
                <a:solidFill>
                  <a:srgbClr val="E2E6E9"/>
                </a:solidFill>
                <a:latin typeface="Merriweather" pitchFamily="34" charset="0"/>
                <a:ea typeface="Merriweather" pitchFamily="34" charset="-122"/>
                <a:cs typeface="Merriweather" pitchFamily="34" charset="-120"/>
              </a:rPr>
              <a:t>Human error and driver fatigue contribute to safety incidents on long hauls.</a:t>
            </a:r>
            <a:endParaRPr lang="en-US" sz="1250" dirty="0"/>
          </a:p>
        </p:txBody>
      </p:sp>
      <p:pic>
        <p:nvPicPr>
          <p:cNvPr id="12" name="Image 3"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416046" y="3145393"/>
            <a:ext cx="484227" cy="484227"/>
          </a:xfrm>
          <a:prstGeom prst="rect">
            <a:avLst/>
          </a:prstGeom>
        </p:spPr>
      </p:pic>
      <p:sp>
        <p:nvSpPr>
          <p:cNvPr id="13" name="Text 7"/>
          <p:cNvSpPr/>
          <p:nvPr/>
        </p:nvSpPr>
        <p:spPr>
          <a:xfrm>
            <a:off x="7416046" y="3831312"/>
            <a:ext cx="2218015" cy="252174"/>
          </a:xfrm>
          <a:prstGeom prst="rect">
            <a:avLst/>
          </a:prstGeom>
          <a:noFill/>
          <a:ln/>
        </p:spPr>
        <p:txBody>
          <a:bodyPr wrap="none" lIns="0" tIns="0" rIns="0" bIns="0" rtlCol="0" anchor="t"/>
          <a:lstStyle/>
          <a:p>
            <a:pPr marL="0" indent="0" algn="l">
              <a:lnSpc>
                <a:spcPts val="1950"/>
              </a:lnSpc>
              <a:buNone/>
            </a:pPr>
            <a:r>
              <a:rPr lang="en-US" sz="1550" dirty="0">
                <a:solidFill>
                  <a:srgbClr val="E2E6E9"/>
                </a:solidFill>
                <a:latin typeface="Merriweather" pitchFamily="34" charset="0"/>
                <a:ea typeface="Merriweather" pitchFamily="34" charset="-122"/>
                <a:cs typeface="Merriweather" pitchFamily="34" charset="-120"/>
              </a:rPr>
              <a:t>Rising Operating Costs</a:t>
            </a:r>
            <a:endParaRPr lang="en-US" sz="1550" dirty="0"/>
          </a:p>
        </p:txBody>
      </p:sp>
      <p:sp>
        <p:nvSpPr>
          <p:cNvPr id="14" name="Text 8"/>
          <p:cNvSpPr/>
          <p:nvPr/>
        </p:nvSpPr>
        <p:spPr>
          <a:xfrm>
            <a:off x="7416046" y="4180284"/>
            <a:ext cx="5203031" cy="516493"/>
          </a:xfrm>
          <a:prstGeom prst="rect">
            <a:avLst/>
          </a:prstGeom>
          <a:noFill/>
          <a:ln/>
        </p:spPr>
        <p:txBody>
          <a:bodyPr wrap="square" lIns="0" tIns="0" rIns="0" bIns="0" rtlCol="0" anchor="t"/>
          <a:lstStyle/>
          <a:p>
            <a:pPr marL="0" indent="0" algn="l">
              <a:lnSpc>
                <a:spcPts val="2000"/>
              </a:lnSpc>
              <a:buNone/>
            </a:pPr>
            <a:r>
              <a:rPr lang="en-US" sz="1250" dirty="0">
                <a:solidFill>
                  <a:srgbClr val="E2E6E9"/>
                </a:solidFill>
                <a:latin typeface="Merriweather" pitchFamily="34" charset="0"/>
                <a:ea typeface="Merriweather" pitchFamily="34" charset="-122"/>
                <a:cs typeface="Merriweather" pitchFamily="34" charset="-120"/>
              </a:rPr>
              <a:t>Increasing payroll, fuel, and theft risks elevate operational expenditures.</a:t>
            </a:r>
            <a:endParaRPr lang="en-US" sz="1250" dirty="0"/>
          </a:p>
        </p:txBody>
      </p:sp>
      <p:pic>
        <p:nvPicPr>
          <p:cNvPr id="15" name="Image 4" descr="preencoded.png"/>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011323" y="5019556"/>
            <a:ext cx="484227" cy="484227"/>
          </a:xfrm>
          <a:prstGeom prst="rect">
            <a:avLst/>
          </a:prstGeom>
        </p:spPr>
      </p:pic>
      <p:sp>
        <p:nvSpPr>
          <p:cNvPr id="16" name="Text 9"/>
          <p:cNvSpPr/>
          <p:nvPr/>
        </p:nvSpPr>
        <p:spPr>
          <a:xfrm>
            <a:off x="2011323" y="5705475"/>
            <a:ext cx="2950488" cy="252174"/>
          </a:xfrm>
          <a:prstGeom prst="rect">
            <a:avLst/>
          </a:prstGeom>
          <a:noFill/>
          <a:ln/>
        </p:spPr>
        <p:txBody>
          <a:bodyPr wrap="none" lIns="0" tIns="0" rIns="0" bIns="0" rtlCol="0" anchor="t"/>
          <a:lstStyle/>
          <a:p>
            <a:pPr marL="0" indent="0" algn="l">
              <a:lnSpc>
                <a:spcPts val="1950"/>
              </a:lnSpc>
              <a:buNone/>
            </a:pPr>
            <a:r>
              <a:rPr lang="en-US" sz="1550" dirty="0">
                <a:solidFill>
                  <a:srgbClr val="E2E6E9"/>
                </a:solidFill>
                <a:latin typeface="Merriweather" pitchFamily="34" charset="0"/>
                <a:ea typeface="Merriweather" pitchFamily="34" charset="-122"/>
                <a:cs typeface="Merriweather" pitchFamily="34" charset="-120"/>
              </a:rPr>
              <a:t>Low ETA &amp; OTIF Predictability</a:t>
            </a:r>
            <a:endParaRPr lang="en-US" sz="1550" dirty="0"/>
          </a:p>
        </p:txBody>
      </p:sp>
      <p:sp>
        <p:nvSpPr>
          <p:cNvPr id="17" name="Text 10"/>
          <p:cNvSpPr/>
          <p:nvPr/>
        </p:nvSpPr>
        <p:spPr>
          <a:xfrm>
            <a:off x="2011323" y="6054447"/>
            <a:ext cx="5203031" cy="516493"/>
          </a:xfrm>
          <a:prstGeom prst="rect">
            <a:avLst/>
          </a:prstGeom>
          <a:noFill/>
          <a:ln/>
        </p:spPr>
        <p:txBody>
          <a:bodyPr wrap="square" lIns="0" tIns="0" rIns="0" bIns="0" rtlCol="0" anchor="t"/>
          <a:lstStyle/>
          <a:p>
            <a:pPr marL="0" indent="0" algn="l">
              <a:lnSpc>
                <a:spcPts val="2000"/>
              </a:lnSpc>
              <a:buNone/>
            </a:pPr>
            <a:r>
              <a:rPr lang="en-US" sz="1250" dirty="0">
                <a:solidFill>
                  <a:srgbClr val="E2E6E9"/>
                </a:solidFill>
                <a:latin typeface="Merriweather" pitchFamily="34" charset="0"/>
                <a:ea typeface="Merriweather" pitchFamily="34" charset="-122"/>
                <a:cs typeface="Merriweather" pitchFamily="34" charset="-120"/>
              </a:rPr>
              <a:t>Unpredictable transit times and on-time delivery rates hinder supply chain planning.</a:t>
            </a:r>
            <a:endParaRPr lang="en-US" sz="1250" dirty="0"/>
          </a:p>
        </p:txBody>
      </p:sp>
      <p:pic>
        <p:nvPicPr>
          <p:cNvPr id="18" name="Image 5" descr="preencoded.png"/>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416046" y="5019556"/>
            <a:ext cx="484227" cy="484227"/>
          </a:xfrm>
          <a:prstGeom prst="rect">
            <a:avLst/>
          </a:prstGeom>
        </p:spPr>
      </p:pic>
      <p:sp>
        <p:nvSpPr>
          <p:cNvPr id="19" name="Text 11"/>
          <p:cNvSpPr/>
          <p:nvPr/>
        </p:nvSpPr>
        <p:spPr>
          <a:xfrm>
            <a:off x="7416046" y="5705475"/>
            <a:ext cx="2017752" cy="252174"/>
          </a:xfrm>
          <a:prstGeom prst="rect">
            <a:avLst/>
          </a:prstGeom>
          <a:noFill/>
          <a:ln/>
        </p:spPr>
        <p:txBody>
          <a:bodyPr wrap="none" lIns="0" tIns="0" rIns="0" bIns="0" rtlCol="0" anchor="t"/>
          <a:lstStyle/>
          <a:p>
            <a:pPr marL="0" indent="0" algn="l">
              <a:lnSpc>
                <a:spcPts val="1950"/>
              </a:lnSpc>
              <a:buNone/>
            </a:pPr>
            <a:r>
              <a:rPr lang="en-US" sz="1550" dirty="0">
                <a:solidFill>
                  <a:srgbClr val="E2E6E9"/>
                </a:solidFill>
                <a:latin typeface="Merriweather" pitchFamily="34" charset="0"/>
                <a:ea typeface="Merriweather" pitchFamily="34" charset="-122"/>
                <a:cs typeface="Merriweather" pitchFamily="34" charset="-120"/>
              </a:rPr>
              <a:t>ESG Pressures</a:t>
            </a:r>
            <a:endParaRPr lang="en-US" sz="1550" dirty="0"/>
          </a:p>
        </p:txBody>
      </p:sp>
      <p:sp>
        <p:nvSpPr>
          <p:cNvPr id="20" name="Text 12"/>
          <p:cNvSpPr/>
          <p:nvPr/>
        </p:nvSpPr>
        <p:spPr>
          <a:xfrm>
            <a:off x="7416046" y="6054447"/>
            <a:ext cx="5203031" cy="516493"/>
          </a:xfrm>
          <a:prstGeom prst="rect">
            <a:avLst/>
          </a:prstGeom>
          <a:noFill/>
          <a:ln/>
        </p:spPr>
        <p:txBody>
          <a:bodyPr wrap="square" lIns="0" tIns="0" rIns="0" bIns="0" rtlCol="0" anchor="t"/>
          <a:lstStyle/>
          <a:p>
            <a:pPr marL="0" indent="0" algn="l">
              <a:lnSpc>
                <a:spcPts val="2000"/>
              </a:lnSpc>
              <a:buNone/>
            </a:pPr>
            <a:r>
              <a:rPr lang="en-US" sz="1250" dirty="0">
                <a:solidFill>
                  <a:srgbClr val="E2E6E9"/>
                </a:solidFill>
                <a:latin typeface="Merriweather" pitchFamily="34" charset="0"/>
                <a:ea typeface="Merriweather" pitchFamily="34" charset="-122"/>
                <a:cs typeface="Merriweather" pitchFamily="34" charset="-120"/>
              </a:rPr>
              <a:t>Growing demand for sustainable and environmentally responsible logistics practices.</a:t>
            </a:r>
            <a:endParaRPr lang="en-US" sz="1250" dirty="0"/>
          </a:p>
        </p:txBody>
      </p:sp>
      <p:sp>
        <p:nvSpPr>
          <p:cNvPr id="21" name="Text 13"/>
          <p:cNvSpPr/>
          <p:nvPr/>
        </p:nvSpPr>
        <p:spPr>
          <a:xfrm>
            <a:off x="2011323" y="6752511"/>
            <a:ext cx="10607754" cy="1032986"/>
          </a:xfrm>
          <a:prstGeom prst="rect">
            <a:avLst/>
          </a:prstGeom>
          <a:noFill/>
          <a:ln/>
        </p:spPr>
        <p:txBody>
          <a:bodyPr wrap="square" lIns="0" tIns="0" rIns="0" bIns="0" rtlCol="0" anchor="t"/>
          <a:lstStyle/>
          <a:p>
            <a:pPr marL="0" indent="0" algn="l">
              <a:lnSpc>
                <a:spcPts val="2000"/>
              </a:lnSpc>
              <a:buNone/>
            </a:pPr>
            <a:r>
              <a:rPr lang="en-US" sz="1250" dirty="0">
                <a:solidFill>
                  <a:srgbClr val="E2E6E9"/>
                </a:solidFill>
                <a:latin typeface="Merriweather" pitchFamily="34" charset="0"/>
                <a:ea typeface="Merriweather" pitchFamily="34" charset="-122"/>
                <a:cs typeface="Merriweather" pitchFamily="34" charset="-120"/>
              </a:rPr>
              <a:t>The current model of long-haul freight in Russia faces escalating challenges that are becoming structural limitations. These pain points are not isolated but interconnected, creating a complex web of inefficiencies and risks. Incremental fixes will no longer suffice; a transformative solution is required to address these systemic issues and ensure the long-term viability and competitiveness of the Russian freight ecosystem.</a:t>
            </a:r>
            <a:endParaRPr lang="en-US" sz="12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2827972" y="404098"/>
            <a:ext cx="8590002" cy="426839"/>
          </a:xfrm>
          <a:prstGeom prst="rect">
            <a:avLst/>
          </a:prstGeom>
          <a:noFill/>
          <a:ln/>
        </p:spPr>
        <p:txBody>
          <a:bodyPr wrap="none" lIns="0" tIns="0" rIns="0" bIns="0" rtlCol="0" anchor="t"/>
          <a:lstStyle/>
          <a:p>
            <a:pPr marL="0" indent="0" algn="l">
              <a:lnSpc>
                <a:spcPts val="3350"/>
              </a:lnSpc>
              <a:buNone/>
            </a:pPr>
            <a:r>
              <a:rPr lang="en-US" sz="2650" dirty="0">
                <a:solidFill>
                  <a:srgbClr val="F5F0F0"/>
                </a:solidFill>
                <a:latin typeface="Merriweather" pitchFamily="34" charset="0"/>
                <a:ea typeface="Merriweather" pitchFamily="34" charset="-122"/>
                <a:cs typeface="Merriweather" pitchFamily="34" charset="-120"/>
              </a:rPr>
              <a:t>L4 Autonomy Works When the Domain is Controlled</a:t>
            </a:r>
            <a:endParaRPr lang="en-US" sz="2650" dirty="0"/>
          </a:p>
        </p:txBody>
      </p:sp>
      <p:pic>
        <p:nvPicPr>
          <p:cNvPr id="3" name="Image 0" descr="preencoded.png"/>
          <p:cNvPicPr>
            <a:picLocks noChangeAspect="1"/>
          </p:cNvPicPr>
          <p:nvPr/>
        </p:nvPicPr>
        <p:blipFill>
          <a:blip r:embed="rId3"/>
          <a:stretch>
            <a:fillRect/>
          </a:stretch>
        </p:blipFill>
        <p:spPr>
          <a:xfrm>
            <a:off x="2827972" y="1104067"/>
            <a:ext cx="8974336" cy="4038362"/>
          </a:xfrm>
          <a:prstGeom prst="rect">
            <a:avLst/>
          </a:prstGeom>
        </p:spPr>
      </p:pic>
      <p:sp>
        <p:nvSpPr>
          <p:cNvPr id="4" name="Text 1"/>
          <p:cNvSpPr/>
          <p:nvPr/>
        </p:nvSpPr>
        <p:spPr>
          <a:xfrm>
            <a:off x="4179855" y="1271792"/>
            <a:ext cx="1570474" cy="242690"/>
          </a:xfrm>
          <a:prstGeom prst="rect">
            <a:avLst/>
          </a:prstGeom>
          <a:noFill/>
          <a:ln/>
        </p:spPr>
        <p:txBody>
          <a:bodyPr wrap="none" lIns="0" tIns="0" rIns="0" bIns="0" rtlCol="0" anchor="t"/>
          <a:lstStyle/>
          <a:p>
            <a:pPr marL="0" indent="0" algn="ctr">
              <a:lnSpc>
                <a:spcPts val="1650"/>
              </a:lnSpc>
              <a:buNone/>
            </a:pPr>
            <a:r>
              <a:rPr lang="en-US" sz="1350" dirty="0">
                <a:solidFill>
                  <a:srgbClr val="E2E6E9"/>
                </a:solidFill>
                <a:latin typeface="Merriweather" pitchFamily="34" charset="0"/>
                <a:ea typeface="Merriweather" pitchFamily="34" charset="-122"/>
                <a:cs typeface="Merriweather" pitchFamily="34" charset="-120"/>
              </a:rPr>
              <a:t>Highway ODD</a:t>
            </a:r>
            <a:endParaRPr lang="en-US" sz="1350" dirty="0"/>
          </a:p>
        </p:txBody>
      </p:sp>
      <p:sp>
        <p:nvSpPr>
          <p:cNvPr id="5" name="Text 2"/>
          <p:cNvSpPr/>
          <p:nvPr/>
        </p:nvSpPr>
        <p:spPr>
          <a:xfrm>
            <a:off x="4179855" y="1583514"/>
            <a:ext cx="1570474" cy="388304"/>
          </a:xfrm>
          <a:prstGeom prst="rect">
            <a:avLst/>
          </a:prstGeom>
          <a:noFill/>
          <a:ln/>
        </p:spPr>
        <p:txBody>
          <a:bodyPr wrap="square" lIns="0" tIns="0" rIns="0" bIns="0" rtlCol="0" anchor="t"/>
          <a:lstStyle/>
          <a:p>
            <a:pPr marL="0" indent="0" algn="ctr">
              <a:lnSpc>
                <a:spcPts val="1350"/>
              </a:lnSpc>
              <a:buNone/>
            </a:pPr>
            <a:r>
              <a:rPr lang="en-US" sz="1050" dirty="0">
                <a:solidFill>
                  <a:srgbClr val="E2E6E9"/>
                </a:solidFill>
                <a:latin typeface="Merriweather" pitchFamily="34" charset="0"/>
                <a:ea typeface="Merriweather" pitchFamily="34" charset="-122"/>
                <a:cs typeface="Merriweather" pitchFamily="34" charset="-120"/>
              </a:rPr>
              <a:t>Designated hub-to-hub corridor for L4</a:t>
            </a:r>
            <a:endParaRPr lang="en-US" sz="1050" dirty="0"/>
          </a:p>
        </p:txBody>
      </p:sp>
      <p:pic>
        <p:nvPicPr>
          <p:cNvPr id="6" name="Image 1" descr="preencoded.png"/>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95478" y="2371987"/>
            <a:ext cx="347856" cy="347856"/>
          </a:xfrm>
          <a:prstGeom prst="rect">
            <a:avLst/>
          </a:prstGeom>
        </p:spPr>
      </p:pic>
      <p:sp>
        <p:nvSpPr>
          <p:cNvPr id="7" name="Text 3"/>
          <p:cNvSpPr/>
          <p:nvPr/>
        </p:nvSpPr>
        <p:spPr>
          <a:xfrm>
            <a:off x="5733071" y="4082142"/>
            <a:ext cx="1579103" cy="485381"/>
          </a:xfrm>
          <a:prstGeom prst="rect">
            <a:avLst/>
          </a:prstGeom>
          <a:noFill/>
          <a:ln/>
        </p:spPr>
        <p:txBody>
          <a:bodyPr wrap="square" lIns="0" tIns="0" rIns="0" bIns="0" rtlCol="0" anchor="t"/>
          <a:lstStyle/>
          <a:p>
            <a:pPr marL="0" indent="0" algn="ctr">
              <a:lnSpc>
                <a:spcPts val="1650"/>
              </a:lnSpc>
              <a:buNone/>
            </a:pPr>
            <a:r>
              <a:rPr lang="en-US" sz="1350" dirty="0">
                <a:solidFill>
                  <a:srgbClr val="E2E6E9"/>
                </a:solidFill>
                <a:latin typeface="Merriweather" pitchFamily="34" charset="0"/>
                <a:ea typeface="Merriweather" pitchFamily="34" charset="-122"/>
                <a:cs typeface="Merriweather" pitchFamily="34" charset="-120"/>
              </a:rPr>
              <a:t>Autonomous Zone</a:t>
            </a:r>
            <a:endParaRPr lang="en-US" sz="1350" dirty="0"/>
          </a:p>
        </p:txBody>
      </p:sp>
      <p:sp>
        <p:nvSpPr>
          <p:cNvPr id="8" name="Text 4"/>
          <p:cNvSpPr/>
          <p:nvPr/>
        </p:nvSpPr>
        <p:spPr>
          <a:xfrm>
            <a:off x="5733071" y="4636555"/>
            <a:ext cx="1579103" cy="582456"/>
          </a:xfrm>
          <a:prstGeom prst="rect">
            <a:avLst/>
          </a:prstGeom>
          <a:noFill/>
          <a:ln/>
        </p:spPr>
        <p:txBody>
          <a:bodyPr wrap="square" lIns="0" tIns="0" rIns="0" bIns="0" rtlCol="0" anchor="t"/>
          <a:lstStyle/>
          <a:p>
            <a:pPr marL="0" indent="0" algn="ctr">
              <a:lnSpc>
                <a:spcPts val="1350"/>
              </a:lnSpc>
              <a:buNone/>
            </a:pPr>
            <a:r>
              <a:rPr lang="en-US" sz="1050" dirty="0">
                <a:solidFill>
                  <a:srgbClr val="E2E6E9"/>
                </a:solidFill>
                <a:latin typeface="Merriweather" pitchFamily="34" charset="0"/>
                <a:ea typeface="Merriweather" pitchFamily="34" charset="-122"/>
                <a:cs typeface="Merriweather" pitchFamily="34" charset="-120"/>
              </a:rPr>
              <a:t>Truck operates self-driving within corridor</a:t>
            </a:r>
            <a:endParaRPr lang="en-US" sz="1050" dirty="0"/>
          </a:p>
        </p:txBody>
      </p:sp>
      <p:pic>
        <p:nvPicPr>
          <p:cNvPr id="9" name="Image 2" descr="preencoded.png"/>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348695" y="3640447"/>
            <a:ext cx="347856" cy="347856"/>
          </a:xfrm>
          <a:prstGeom prst="rect">
            <a:avLst/>
          </a:prstGeom>
        </p:spPr>
      </p:pic>
      <p:sp>
        <p:nvSpPr>
          <p:cNvPr id="10" name="Text 5"/>
          <p:cNvSpPr/>
          <p:nvPr/>
        </p:nvSpPr>
        <p:spPr>
          <a:xfrm>
            <a:off x="7269029" y="1023170"/>
            <a:ext cx="1570474" cy="485380"/>
          </a:xfrm>
          <a:prstGeom prst="rect">
            <a:avLst/>
          </a:prstGeom>
          <a:noFill/>
          <a:ln/>
        </p:spPr>
        <p:txBody>
          <a:bodyPr wrap="square" lIns="0" tIns="0" rIns="0" bIns="0" rtlCol="0" anchor="t"/>
          <a:lstStyle/>
          <a:p>
            <a:pPr marL="0" indent="0" algn="ctr">
              <a:lnSpc>
                <a:spcPts val="1650"/>
              </a:lnSpc>
              <a:buNone/>
            </a:pPr>
            <a:r>
              <a:rPr lang="en-US" sz="1350" dirty="0">
                <a:solidFill>
                  <a:srgbClr val="E2E6E9"/>
                </a:solidFill>
                <a:latin typeface="Merriweather" pitchFamily="34" charset="0"/>
                <a:ea typeface="Merriweather" pitchFamily="34" charset="-122"/>
                <a:cs typeface="Merriweather" pitchFamily="34" charset="-120"/>
              </a:rPr>
              <a:t>Control Transition</a:t>
            </a:r>
            <a:endParaRPr lang="en-US" sz="1350" dirty="0"/>
          </a:p>
        </p:txBody>
      </p:sp>
      <p:sp>
        <p:nvSpPr>
          <p:cNvPr id="11" name="Text 6"/>
          <p:cNvSpPr/>
          <p:nvPr/>
        </p:nvSpPr>
        <p:spPr>
          <a:xfrm>
            <a:off x="7269029" y="1577582"/>
            <a:ext cx="1570474" cy="582456"/>
          </a:xfrm>
          <a:prstGeom prst="rect">
            <a:avLst/>
          </a:prstGeom>
          <a:noFill/>
          <a:ln/>
        </p:spPr>
        <p:txBody>
          <a:bodyPr wrap="square" lIns="0" tIns="0" rIns="0" bIns="0" rtlCol="0" anchor="t"/>
          <a:lstStyle/>
          <a:p>
            <a:pPr marL="0" indent="0" algn="ctr">
              <a:lnSpc>
                <a:spcPts val="1350"/>
              </a:lnSpc>
              <a:buNone/>
            </a:pPr>
            <a:r>
              <a:rPr lang="en-US" sz="1050" dirty="0">
                <a:solidFill>
                  <a:srgbClr val="E2E6E9"/>
                </a:solidFill>
                <a:latin typeface="Merriweather" pitchFamily="34" charset="0"/>
                <a:ea typeface="Merriweather" pitchFamily="34" charset="-122"/>
                <a:cs typeface="Merriweather" pitchFamily="34" charset="-120"/>
              </a:rPr>
              <a:t>Hand-off to human or teleoperator at boundary</a:t>
            </a:r>
            <a:endParaRPr lang="en-US" sz="1050" dirty="0"/>
          </a:p>
        </p:txBody>
      </p:sp>
      <p:pic>
        <p:nvPicPr>
          <p:cNvPr id="12" name="Image 3" descr="preencoded.png"/>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910540" y="2337471"/>
            <a:ext cx="347855" cy="347856"/>
          </a:xfrm>
          <a:prstGeom prst="rect">
            <a:avLst/>
          </a:prstGeom>
        </p:spPr>
      </p:pic>
      <p:sp>
        <p:nvSpPr>
          <p:cNvPr id="13" name="Text 7"/>
          <p:cNvSpPr/>
          <p:nvPr/>
        </p:nvSpPr>
        <p:spPr>
          <a:xfrm>
            <a:off x="8822246" y="4203488"/>
            <a:ext cx="1570474" cy="242690"/>
          </a:xfrm>
          <a:prstGeom prst="rect">
            <a:avLst/>
          </a:prstGeom>
          <a:noFill/>
          <a:ln/>
        </p:spPr>
        <p:txBody>
          <a:bodyPr wrap="none" lIns="0" tIns="0" rIns="0" bIns="0" rtlCol="0" anchor="t"/>
          <a:lstStyle/>
          <a:p>
            <a:pPr marL="0" indent="0" algn="ctr">
              <a:lnSpc>
                <a:spcPts val="1650"/>
              </a:lnSpc>
              <a:buNone/>
            </a:pPr>
            <a:r>
              <a:rPr lang="en-US" sz="1350" dirty="0">
                <a:solidFill>
                  <a:srgbClr val="E2E6E9"/>
                </a:solidFill>
                <a:latin typeface="Merriweather" pitchFamily="34" charset="0"/>
                <a:ea typeface="Merriweather" pitchFamily="34" charset="-122"/>
                <a:cs typeface="Merriweather" pitchFamily="34" charset="-120"/>
              </a:rPr>
              <a:t>Non-ODD Areas</a:t>
            </a:r>
            <a:endParaRPr lang="en-US" sz="1350" dirty="0"/>
          </a:p>
        </p:txBody>
      </p:sp>
      <p:sp>
        <p:nvSpPr>
          <p:cNvPr id="14" name="Text 8"/>
          <p:cNvSpPr/>
          <p:nvPr/>
        </p:nvSpPr>
        <p:spPr>
          <a:xfrm>
            <a:off x="8822246" y="4515210"/>
            <a:ext cx="1570474" cy="582456"/>
          </a:xfrm>
          <a:prstGeom prst="rect">
            <a:avLst/>
          </a:prstGeom>
          <a:noFill/>
          <a:ln/>
        </p:spPr>
        <p:txBody>
          <a:bodyPr wrap="square" lIns="0" tIns="0" rIns="0" bIns="0" rtlCol="0" anchor="t"/>
          <a:lstStyle/>
          <a:p>
            <a:pPr marL="0" indent="0" algn="ctr">
              <a:lnSpc>
                <a:spcPts val="1350"/>
              </a:lnSpc>
              <a:buNone/>
            </a:pPr>
            <a:r>
              <a:rPr lang="en-US" sz="1050" dirty="0">
                <a:solidFill>
                  <a:srgbClr val="E2E6E9"/>
                </a:solidFill>
                <a:latin typeface="Merriweather" pitchFamily="34" charset="0"/>
                <a:ea typeface="Merriweather" pitchFamily="34" charset="-122"/>
                <a:cs typeface="Merriweather" pitchFamily="34" charset="-120"/>
              </a:rPr>
              <a:t>City limits or depot require manual control</a:t>
            </a:r>
            <a:endParaRPr lang="en-US" sz="1050" dirty="0"/>
          </a:p>
        </p:txBody>
      </p:sp>
      <p:pic>
        <p:nvPicPr>
          <p:cNvPr id="15" name="Image 4" descr="preencoded.png"/>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437869" y="3640447"/>
            <a:ext cx="347856" cy="347856"/>
          </a:xfrm>
          <a:prstGeom prst="rect">
            <a:avLst/>
          </a:prstGeom>
        </p:spPr>
      </p:pic>
      <p:sp>
        <p:nvSpPr>
          <p:cNvPr id="16" name="Text 9"/>
          <p:cNvSpPr/>
          <p:nvPr/>
        </p:nvSpPr>
        <p:spPr>
          <a:xfrm>
            <a:off x="2827972" y="5296019"/>
            <a:ext cx="8974336" cy="218480"/>
          </a:xfrm>
          <a:prstGeom prst="rect">
            <a:avLst/>
          </a:prstGeom>
          <a:noFill/>
          <a:ln/>
        </p:spPr>
        <p:txBody>
          <a:bodyPr wrap="none" lIns="0" tIns="0" rIns="0" bIns="0" rtlCol="0" anchor="t"/>
          <a:lstStyle/>
          <a:p>
            <a:pPr marL="342900" indent="-342900" algn="l">
              <a:lnSpc>
                <a:spcPts val="1700"/>
              </a:lnSpc>
              <a:buSzPct val="100000"/>
              <a:buChar char="•"/>
            </a:pPr>
            <a:r>
              <a:rPr lang="en-US" sz="1050" dirty="0">
                <a:solidFill>
                  <a:srgbClr val="E2E6E9"/>
                </a:solidFill>
                <a:latin typeface="Merriweather" pitchFamily="34" charset="0"/>
                <a:ea typeface="Merriweather" pitchFamily="34" charset="-122"/>
                <a:cs typeface="Merriweather" pitchFamily="34" charset="-120"/>
              </a:rPr>
              <a:t>Level-4 autonomy means the vehicle drives itself completely within a defined Operational Design Domain (ODD).</a:t>
            </a:r>
            <a:endParaRPr lang="en-US" sz="1050" dirty="0"/>
          </a:p>
        </p:txBody>
      </p:sp>
      <p:sp>
        <p:nvSpPr>
          <p:cNvPr id="17" name="Text 10"/>
          <p:cNvSpPr/>
          <p:nvPr/>
        </p:nvSpPr>
        <p:spPr>
          <a:xfrm>
            <a:off x="2827972" y="5562243"/>
            <a:ext cx="8974336" cy="218480"/>
          </a:xfrm>
          <a:prstGeom prst="rect">
            <a:avLst/>
          </a:prstGeom>
          <a:noFill/>
          <a:ln/>
        </p:spPr>
        <p:txBody>
          <a:bodyPr wrap="none" lIns="0" tIns="0" rIns="0" bIns="0" rtlCol="0" anchor="t"/>
          <a:lstStyle/>
          <a:p>
            <a:pPr marL="342900" indent="-342900" algn="l">
              <a:lnSpc>
                <a:spcPts val="1700"/>
              </a:lnSpc>
              <a:buSzPct val="100000"/>
              <a:buChar char="•"/>
            </a:pPr>
            <a:r>
              <a:rPr lang="en-US" sz="1050" dirty="0">
                <a:solidFill>
                  <a:srgbClr val="E2E6E9"/>
                </a:solidFill>
                <a:latin typeface="Merriweather" pitchFamily="34" charset="0"/>
                <a:ea typeface="Merriweather" pitchFamily="34" charset="-122"/>
                <a:cs typeface="Merriweather" pitchFamily="34" charset="-120"/>
              </a:rPr>
              <a:t>Our focus: hub-to-hub trunk corridors on designated highways, excluding last-mile delivery.</a:t>
            </a:r>
            <a:endParaRPr lang="en-US" sz="1050" dirty="0"/>
          </a:p>
        </p:txBody>
      </p:sp>
      <p:sp>
        <p:nvSpPr>
          <p:cNvPr id="18" name="Text 11"/>
          <p:cNvSpPr/>
          <p:nvPr/>
        </p:nvSpPr>
        <p:spPr>
          <a:xfrm>
            <a:off x="2827972" y="5828467"/>
            <a:ext cx="8974336" cy="218480"/>
          </a:xfrm>
          <a:prstGeom prst="rect">
            <a:avLst/>
          </a:prstGeom>
          <a:noFill/>
          <a:ln/>
        </p:spPr>
        <p:txBody>
          <a:bodyPr wrap="none" lIns="0" tIns="0" rIns="0" bIns="0" rtlCol="0" anchor="t"/>
          <a:lstStyle/>
          <a:p>
            <a:pPr marL="342900" indent="-342900" algn="l">
              <a:lnSpc>
                <a:spcPts val="1700"/>
              </a:lnSpc>
              <a:buSzPct val="100000"/>
              <a:buChar char="•"/>
            </a:pPr>
            <a:r>
              <a:rPr lang="en-US" sz="1050" dirty="0">
                <a:solidFill>
                  <a:srgbClr val="E2E6E9"/>
                </a:solidFill>
                <a:latin typeface="Merriweather" pitchFamily="34" charset="0"/>
                <a:ea typeface="Merriweather" pitchFamily="34" charset="-122"/>
                <a:cs typeface="Merriweather" pitchFamily="34" charset="-120"/>
              </a:rPr>
              <a:t>Outside the ODD, control transitions to a teleoperator or a safe stop is executed.</a:t>
            </a:r>
            <a:endParaRPr lang="en-US" sz="1050" dirty="0"/>
          </a:p>
        </p:txBody>
      </p:sp>
      <p:sp>
        <p:nvSpPr>
          <p:cNvPr id="19" name="Text 12"/>
          <p:cNvSpPr/>
          <p:nvPr/>
        </p:nvSpPr>
        <p:spPr>
          <a:xfrm>
            <a:off x="2827972" y="6094690"/>
            <a:ext cx="8974336" cy="218480"/>
          </a:xfrm>
          <a:prstGeom prst="rect">
            <a:avLst/>
          </a:prstGeom>
          <a:noFill/>
          <a:ln/>
        </p:spPr>
        <p:txBody>
          <a:bodyPr wrap="none" lIns="0" tIns="0" rIns="0" bIns="0" rtlCol="0" anchor="t"/>
          <a:lstStyle/>
          <a:p>
            <a:pPr marL="342900" indent="-342900" algn="l">
              <a:lnSpc>
                <a:spcPts val="1700"/>
              </a:lnSpc>
              <a:buSzPct val="100000"/>
              <a:buChar char="•"/>
            </a:pPr>
            <a:r>
              <a:rPr lang="en-US" sz="1050" dirty="0">
                <a:solidFill>
                  <a:srgbClr val="E2E6E9"/>
                </a:solidFill>
                <a:latin typeface="Merriweather" pitchFamily="34" charset="0"/>
                <a:ea typeface="Merriweather" pitchFamily="34" charset="-122"/>
                <a:cs typeface="Merriweather" pitchFamily="34" charset="-120"/>
              </a:rPr>
              <a:t>This controlled environment makes L4 autonomy practical and safe for long-haul routes.</a:t>
            </a:r>
            <a:endParaRPr lang="en-US" sz="1050" dirty="0"/>
          </a:p>
        </p:txBody>
      </p:sp>
      <p:sp>
        <p:nvSpPr>
          <p:cNvPr id="20" name="Text 13"/>
          <p:cNvSpPr/>
          <p:nvPr/>
        </p:nvSpPr>
        <p:spPr>
          <a:xfrm>
            <a:off x="2827972" y="6360914"/>
            <a:ext cx="8974336" cy="218480"/>
          </a:xfrm>
          <a:prstGeom prst="rect">
            <a:avLst/>
          </a:prstGeom>
          <a:noFill/>
          <a:ln/>
        </p:spPr>
        <p:txBody>
          <a:bodyPr wrap="none" lIns="0" tIns="0" rIns="0" bIns="0" rtlCol="0" anchor="t"/>
          <a:lstStyle/>
          <a:p>
            <a:pPr marL="342900" indent="-342900" algn="l">
              <a:lnSpc>
                <a:spcPts val="1700"/>
              </a:lnSpc>
              <a:buSzPct val="100000"/>
              <a:buChar char="•"/>
            </a:pPr>
            <a:r>
              <a:rPr lang="en-US" sz="1050" dirty="0">
                <a:solidFill>
                  <a:srgbClr val="E2E6E9"/>
                </a:solidFill>
                <a:latin typeface="Merriweather" pitchFamily="34" charset="0"/>
                <a:ea typeface="Merriweather" pitchFamily="34" charset="-122"/>
                <a:cs typeface="Merriweather" pitchFamily="34" charset="-120"/>
              </a:rPr>
              <a:t>The experimental legal regime in Russia, extended to 2028, supports these AV pilots.</a:t>
            </a:r>
            <a:endParaRPr lang="en-US" sz="1050" dirty="0"/>
          </a:p>
        </p:txBody>
      </p:sp>
      <p:sp>
        <p:nvSpPr>
          <p:cNvPr id="21" name="Text 14"/>
          <p:cNvSpPr/>
          <p:nvPr/>
        </p:nvSpPr>
        <p:spPr>
          <a:xfrm>
            <a:off x="2827972" y="6732984"/>
            <a:ext cx="8974336" cy="1092398"/>
          </a:xfrm>
          <a:prstGeom prst="rect">
            <a:avLst/>
          </a:prstGeom>
          <a:noFill/>
          <a:ln/>
        </p:spPr>
        <p:txBody>
          <a:bodyPr wrap="square" lIns="0" tIns="0" rIns="0" bIns="0" rtlCol="0" anchor="t"/>
          <a:lstStyle/>
          <a:p>
            <a:pPr marL="0" indent="0" algn="l">
              <a:lnSpc>
                <a:spcPts val="1700"/>
              </a:lnSpc>
              <a:buNone/>
            </a:pPr>
            <a:r>
              <a:rPr lang="en-US" sz="1050" dirty="0">
                <a:solidFill>
                  <a:srgbClr val="E2E6E9"/>
                </a:solidFill>
                <a:latin typeface="Merriweather" pitchFamily="34" charset="0"/>
                <a:ea typeface="Merriweather" pitchFamily="34" charset="-122"/>
                <a:cs typeface="Merriweather" pitchFamily="34" charset="-120"/>
              </a:rPr>
              <a:t>Understanding the Operational Design Domain (ODD) is critical for grasping Level-4 autonomy. It defines the specific conditions under which an autonomous driving system is designed to function safely. For long-haul freight, this means designated highway corridors between logistics hubs. By clearly defining these boundaries, we can ensure the autonomous system operates within its tested capabilities, making the solution both practical and inherently safer. The Russian regulatory environment is conducive to these developments, offering a window of opportunity for piloting these solutions.</a:t>
            </a:r>
            <a:endParaRPr lang="en-US" sz="10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3394829" y="328493"/>
            <a:ext cx="7840623" cy="745569"/>
          </a:xfrm>
          <a:prstGeom prst="rect">
            <a:avLst/>
          </a:prstGeom>
          <a:noFill/>
          <a:ln/>
        </p:spPr>
        <p:txBody>
          <a:bodyPr wrap="square" lIns="0" tIns="0" rIns="0" bIns="0" rtlCol="0" anchor="t"/>
          <a:lstStyle/>
          <a:p>
            <a:pPr marL="0" indent="0" algn="l">
              <a:lnSpc>
                <a:spcPts val="2900"/>
              </a:lnSpc>
              <a:buNone/>
            </a:pPr>
            <a:r>
              <a:rPr lang="en-US" sz="2300" dirty="0">
                <a:solidFill>
                  <a:srgbClr val="F5F0F0"/>
                </a:solidFill>
                <a:latin typeface="Merriweather" pitchFamily="34" charset="0"/>
                <a:ea typeface="Merriweather" pitchFamily="34" charset="-122"/>
                <a:cs typeface="Merriweather" pitchFamily="34" charset="-120"/>
              </a:rPr>
              <a:t>A Hybrid System: Autonomy + Teleoperations + Safety Redundancy</a:t>
            </a:r>
            <a:endParaRPr lang="en-US" sz="2300" dirty="0"/>
          </a:p>
        </p:txBody>
      </p:sp>
      <p:pic>
        <p:nvPicPr>
          <p:cNvPr id="3" name="Image 0" descr="preencoded.png"/>
          <p:cNvPicPr>
            <a:picLocks noChangeAspect="1"/>
          </p:cNvPicPr>
          <p:nvPr/>
        </p:nvPicPr>
        <p:blipFill>
          <a:blip r:embed="rId3"/>
          <a:stretch>
            <a:fillRect/>
          </a:stretch>
        </p:blipFill>
        <p:spPr>
          <a:xfrm>
            <a:off x="3394829" y="1312664"/>
            <a:ext cx="7840623" cy="4203025"/>
          </a:xfrm>
          <a:prstGeom prst="rect">
            <a:avLst/>
          </a:prstGeom>
        </p:spPr>
      </p:pic>
      <p:sp>
        <p:nvSpPr>
          <p:cNvPr id="4" name="Text 1"/>
          <p:cNvSpPr/>
          <p:nvPr/>
        </p:nvSpPr>
        <p:spPr>
          <a:xfrm>
            <a:off x="3580331" y="2192554"/>
            <a:ext cx="1267011" cy="217284"/>
          </a:xfrm>
          <a:prstGeom prst="rect">
            <a:avLst/>
          </a:prstGeom>
          <a:noFill/>
          <a:ln/>
        </p:spPr>
        <p:txBody>
          <a:bodyPr wrap="none" lIns="0" tIns="0" rIns="0" bIns="0" rtlCol="0" anchor="t"/>
          <a:lstStyle/>
          <a:p>
            <a:pPr marL="0" indent="0" algn="l">
              <a:lnSpc>
                <a:spcPts val="1650"/>
              </a:lnSpc>
              <a:buNone/>
            </a:pPr>
            <a:r>
              <a:rPr lang="en-US" sz="1350" dirty="0">
                <a:solidFill>
                  <a:srgbClr val="E2E6E9"/>
                </a:solidFill>
                <a:latin typeface="Merriweather" pitchFamily="34" charset="0"/>
                <a:ea typeface="Merriweather" pitchFamily="34" charset="-122"/>
                <a:cs typeface="Merriweather" pitchFamily="34" charset="-120"/>
              </a:rPr>
              <a:t>Sensors</a:t>
            </a:r>
            <a:endParaRPr lang="en-US" sz="1350" dirty="0"/>
          </a:p>
        </p:txBody>
      </p:sp>
      <p:sp>
        <p:nvSpPr>
          <p:cNvPr id="5" name="Text 2"/>
          <p:cNvSpPr/>
          <p:nvPr/>
        </p:nvSpPr>
        <p:spPr>
          <a:xfrm>
            <a:off x="3580331" y="2471644"/>
            <a:ext cx="1267011" cy="521483"/>
          </a:xfrm>
          <a:prstGeom prst="rect">
            <a:avLst/>
          </a:prstGeom>
          <a:noFill/>
          <a:ln/>
        </p:spPr>
        <p:txBody>
          <a:bodyPr wrap="square" lIns="0" tIns="0" rIns="0" bIns="0" rtlCol="0" anchor="t"/>
          <a:lstStyle/>
          <a:p>
            <a:pPr marL="0" indent="0" algn="l">
              <a:lnSpc>
                <a:spcPts val="1350"/>
              </a:lnSpc>
              <a:buNone/>
            </a:pPr>
            <a:r>
              <a:rPr lang="en-US" sz="1050" dirty="0">
                <a:solidFill>
                  <a:srgbClr val="E2E6E9"/>
                </a:solidFill>
                <a:latin typeface="Merriweather" pitchFamily="34" charset="0"/>
                <a:ea typeface="Merriweather" pitchFamily="34" charset="-122"/>
                <a:cs typeface="Merriweather" pitchFamily="34" charset="-120"/>
              </a:rPr>
              <a:t>Lidar, Radar, Cameras feed perception</a:t>
            </a:r>
            <a:endParaRPr lang="en-US" sz="1050" dirty="0"/>
          </a:p>
        </p:txBody>
      </p:sp>
      <p:sp>
        <p:nvSpPr>
          <p:cNvPr id="6" name="Text 3"/>
          <p:cNvSpPr/>
          <p:nvPr/>
        </p:nvSpPr>
        <p:spPr>
          <a:xfrm>
            <a:off x="3580331" y="3835226"/>
            <a:ext cx="1267011" cy="434569"/>
          </a:xfrm>
          <a:prstGeom prst="rect">
            <a:avLst/>
          </a:prstGeom>
          <a:noFill/>
          <a:ln/>
        </p:spPr>
        <p:txBody>
          <a:bodyPr wrap="square" lIns="0" tIns="0" rIns="0" bIns="0" rtlCol="0" anchor="t"/>
          <a:lstStyle/>
          <a:p>
            <a:pPr marL="0" indent="0" algn="l">
              <a:lnSpc>
                <a:spcPts val="1650"/>
              </a:lnSpc>
              <a:buNone/>
            </a:pPr>
            <a:r>
              <a:rPr lang="en-US" sz="1350" dirty="0">
                <a:solidFill>
                  <a:srgbClr val="E2E6E9"/>
                </a:solidFill>
                <a:latin typeface="Merriweather" pitchFamily="34" charset="0"/>
                <a:ea typeface="Merriweather" pitchFamily="34" charset="-122"/>
                <a:cs typeface="Merriweather" pitchFamily="34" charset="-120"/>
              </a:rPr>
              <a:t>Truck Operations</a:t>
            </a:r>
            <a:endParaRPr lang="en-US" sz="1350" dirty="0"/>
          </a:p>
        </p:txBody>
      </p:sp>
      <p:sp>
        <p:nvSpPr>
          <p:cNvPr id="7" name="Text 4"/>
          <p:cNvSpPr/>
          <p:nvPr/>
        </p:nvSpPr>
        <p:spPr>
          <a:xfrm>
            <a:off x="3580331" y="4331601"/>
            <a:ext cx="1267011" cy="521484"/>
          </a:xfrm>
          <a:prstGeom prst="rect">
            <a:avLst/>
          </a:prstGeom>
          <a:noFill/>
          <a:ln/>
        </p:spPr>
        <p:txBody>
          <a:bodyPr wrap="square" lIns="0" tIns="0" rIns="0" bIns="0" rtlCol="0" anchor="t"/>
          <a:lstStyle/>
          <a:p>
            <a:pPr marL="0" indent="0" algn="l">
              <a:lnSpc>
                <a:spcPts val="1350"/>
              </a:lnSpc>
              <a:buNone/>
            </a:pPr>
            <a:r>
              <a:rPr lang="en-US" sz="1050" dirty="0">
                <a:solidFill>
                  <a:srgbClr val="E2E6E9"/>
                </a:solidFill>
                <a:latin typeface="Merriweather" pitchFamily="34" charset="0"/>
                <a:ea typeface="Merriweather" pitchFamily="34" charset="-122"/>
                <a:cs typeface="Merriweather" pitchFamily="34" charset="-120"/>
              </a:rPr>
              <a:t>Vehicle actuation and route execution</a:t>
            </a:r>
            <a:endParaRPr lang="en-US" sz="1050" dirty="0"/>
          </a:p>
        </p:txBody>
      </p:sp>
      <p:sp>
        <p:nvSpPr>
          <p:cNvPr id="8" name="Text 5"/>
          <p:cNvSpPr/>
          <p:nvPr/>
        </p:nvSpPr>
        <p:spPr>
          <a:xfrm>
            <a:off x="9776324" y="3835226"/>
            <a:ext cx="1267011" cy="217285"/>
          </a:xfrm>
          <a:prstGeom prst="rect">
            <a:avLst/>
          </a:prstGeom>
          <a:noFill/>
          <a:ln/>
        </p:spPr>
        <p:txBody>
          <a:bodyPr wrap="none" lIns="0" tIns="0" rIns="0" bIns="0" rtlCol="0" anchor="t"/>
          <a:lstStyle/>
          <a:p>
            <a:pPr marL="0" indent="0" algn="l">
              <a:lnSpc>
                <a:spcPts val="1650"/>
              </a:lnSpc>
              <a:buNone/>
            </a:pPr>
            <a:r>
              <a:rPr lang="en-US" sz="1350" dirty="0">
                <a:solidFill>
                  <a:srgbClr val="E2E6E9"/>
                </a:solidFill>
                <a:latin typeface="Merriweather" pitchFamily="34" charset="0"/>
                <a:ea typeface="Merriweather" pitchFamily="34" charset="-122"/>
                <a:cs typeface="Merriweather" pitchFamily="34" charset="-120"/>
              </a:rPr>
              <a:t>Teleoperations</a:t>
            </a:r>
            <a:endParaRPr lang="en-US" sz="1350" dirty="0"/>
          </a:p>
        </p:txBody>
      </p:sp>
      <p:sp>
        <p:nvSpPr>
          <p:cNvPr id="9" name="Text 6"/>
          <p:cNvSpPr/>
          <p:nvPr/>
        </p:nvSpPr>
        <p:spPr>
          <a:xfrm>
            <a:off x="9776324" y="4114316"/>
            <a:ext cx="1267011" cy="347655"/>
          </a:xfrm>
          <a:prstGeom prst="rect">
            <a:avLst/>
          </a:prstGeom>
          <a:noFill/>
          <a:ln/>
        </p:spPr>
        <p:txBody>
          <a:bodyPr wrap="square" lIns="0" tIns="0" rIns="0" bIns="0" rtlCol="0" anchor="t"/>
          <a:lstStyle/>
          <a:p>
            <a:pPr marL="0" indent="0" algn="l">
              <a:lnSpc>
                <a:spcPts val="1350"/>
              </a:lnSpc>
              <a:buNone/>
            </a:pPr>
            <a:r>
              <a:rPr lang="en-US" sz="1050" dirty="0">
                <a:solidFill>
                  <a:srgbClr val="E2E6E9"/>
                </a:solidFill>
                <a:latin typeface="Merriweather" pitchFamily="34" charset="0"/>
                <a:ea typeface="Merriweather" pitchFamily="34" charset="-122"/>
                <a:cs typeface="Merriweather" pitchFamily="34" charset="-120"/>
              </a:rPr>
              <a:t>Remote assistance and intervention</a:t>
            </a:r>
            <a:endParaRPr lang="en-US" sz="1050" dirty="0"/>
          </a:p>
        </p:txBody>
      </p:sp>
      <p:sp>
        <p:nvSpPr>
          <p:cNvPr id="10" name="Text 7"/>
          <p:cNvSpPr/>
          <p:nvPr/>
        </p:nvSpPr>
        <p:spPr>
          <a:xfrm>
            <a:off x="9776324" y="1975269"/>
            <a:ext cx="1267011" cy="434569"/>
          </a:xfrm>
          <a:prstGeom prst="rect">
            <a:avLst/>
          </a:prstGeom>
          <a:noFill/>
          <a:ln/>
        </p:spPr>
        <p:txBody>
          <a:bodyPr wrap="square" lIns="0" tIns="0" rIns="0" bIns="0" rtlCol="0" anchor="t"/>
          <a:lstStyle/>
          <a:p>
            <a:pPr marL="0" indent="0" algn="l">
              <a:lnSpc>
                <a:spcPts val="1650"/>
              </a:lnSpc>
              <a:buNone/>
            </a:pPr>
            <a:r>
              <a:rPr lang="en-US" sz="1350" dirty="0">
                <a:solidFill>
                  <a:srgbClr val="E2E6E9"/>
                </a:solidFill>
                <a:latin typeface="Merriweather" pitchFamily="34" charset="0"/>
                <a:ea typeface="Merriweather" pitchFamily="34" charset="-122"/>
                <a:cs typeface="Merriweather" pitchFamily="34" charset="-120"/>
              </a:rPr>
              <a:t>Autonomy Stack</a:t>
            </a:r>
            <a:endParaRPr lang="en-US" sz="1350" dirty="0"/>
          </a:p>
        </p:txBody>
      </p:sp>
      <p:sp>
        <p:nvSpPr>
          <p:cNvPr id="11" name="Text 8"/>
          <p:cNvSpPr/>
          <p:nvPr/>
        </p:nvSpPr>
        <p:spPr>
          <a:xfrm>
            <a:off x="9776324" y="2471644"/>
            <a:ext cx="1267011" cy="521483"/>
          </a:xfrm>
          <a:prstGeom prst="rect">
            <a:avLst/>
          </a:prstGeom>
          <a:noFill/>
          <a:ln/>
        </p:spPr>
        <p:txBody>
          <a:bodyPr wrap="square" lIns="0" tIns="0" rIns="0" bIns="0" rtlCol="0" anchor="t"/>
          <a:lstStyle/>
          <a:p>
            <a:pPr marL="0" indent="0" algn="l">
              <a:lnSpc>
                <a:spcPts val="1350"/>
              </a:lnSpc>
              <a:buNone/>
            </a:pPr>
            <a:r>
              <a:rPr lang="en-US" sz="1050" dirty="0">
                <a:solidFill>
                  <a:srgbClr val="E2E6E9"/>
                </a:solidFill>
                <a:latin typeface="Merriweather" pitchFamily="34" charset="0"/>
                <a:ea typeface="Merriweather" pitchFamily="34" charset="-122"/>
                <a:cs typeface="Merriweather" pitchFamily="34" charset="-120"/>
              </a:rPr>
              <a:t>Perception, planning, control fusion</a:t>
            </a:r>
            <a:endParaRPr lang="en-US" sz="1050" dirty="0"/>
          </a:p>
        </p:txBody>
      </p:sp>
      <p:sp>
        <p:nvSpPr>
          <p:cNvPr id="12" name="Text 9"/>
          <p:cNvSpPr/>
          <p:nvPr/>
        </p:nvSpPr>
        <p:spPr>
          <a:xfrm>
            <a:off x="3394829" y="5649873"/>
            <a:ext cx="7840623" cy="190857"/>
          </a:xfrm>
          <a:prstGeom prst="rect">
            <a:avLst/>
          </a:prstGeom>
          <a:noFill/>
          <a:ln/>
        </p:spPr>
        <p:txBody>
          <a:bodyPr wrap="none" lIns="0" tIns="0" rIns="0" bIns="0" rtlCol="0" anchor="t"/>
          <a:lstStyle/>
          <a:p>
            <a:pPr marL="342900" indent="-342900" algn="l">
              <a:lnSpc>
                <a:spcPts val="1500"/>
              </a:lnSpc>
              <a:buSzPct val="100000"/>
              <a:buChar char="•"/>
            </a:pPr>
            <a:r>
              <a:rPr lang="en-US" sz="900" dirty="0">
                <a:solidFill>
                  <a:srgbClr val="E2E6E9"/>
                </a:solidFill>
                <a:latin typeface="Merriweather" pitchFamily="34" charset="0"/>
                <a:ea typeface="Merriweather" pitchFamily="34" charset="-122"/>
                <a:cs typeface="Merriweather" pitchFamily="34" charset="-120"/>
              </a:rPr>
              <a:t>Advanced sensor suite (lidar, radar, cameras) feeds the autonomy stack for real-time perception.</a:t>
            </a:r>
            <a:endParaRPr lang="en-US" sz="900" dirty="0"/>
          </a:p>
        </p:txBody>
      </p:sp>
      <p:sp>
        <p:nvSpPr>
          <p:cNvPr id="13" name="Text 10"/>
          <p:cNvSpPr/>
          <p:nvPr/>
        </p:nvSpPr>
        <p:spPr>
          <a:xfrm>
            <a:off x="3394829" y="5882402"/>
            <a:ext cx="7840623" cy="190857"/>
          </a:xfrm>
          <a:prstGeom prst="rect">
            <a:avLst/>
          </a:prstGeom>
          <a:noFill/>
          <a:ln/>
        </p:spPr>
        <p:txBody>
          <a:bodyPr wrap="none" lIns="0" tIns="0" rIns="0" bIns="0" rtlCol="0" anchor="t"/>
          <a:lstStyle/>
          <a:p>
            <a:pPr marL="342900" indent="-342900" algn="l">
              <a:lnSpc>
                <a:spcPts val="1500"/>
              </a:lnSpc>
              <a:buSzPct val="100000"/>
              <a:buChar char="•"/>
            </a:pPr>
            <a:r>
              <a:rPr lang="en-US" sz="900" dirty="0">
                <a:solidFill>
                  <a:srgbClr val="E2E6E9"/>
                </a:solidFill>
                <a:latin typeface="Merriweather" pitchFamily="34" charset="0"/>
                <a:ea typeface="Merriweather" pitchFamily="34" charset="-122"/>
                <a:cs typeface="Merriweather" pitchFamily="34" charset="-120"/>
              </a:rPr>
              <a:t>High-definition maps and Vehicle-to-Everything (V2X) communication ensure contextual awareness.</a:t>
            </a:r>
            <a:endParaRPr lang="en-US" sz="900" dirty="0"/>
          </a:p>
        </p:txBody>
      </p:sp>
      <p:sp>
        <p:nvSpPr>
          <p:cNvPr id="14" name="Text 11"/>
          <p:cNvSpPr/>
          <p:nvPr/>
        </p:nvSpPr>
        <p:spPr>
          <a:xfrm>
            <a:off x="3394829" y="6114931"/>
            <a:ext cx="7840623" cy="190857"/>
          </a:xfrm>
          <a:prstGeom prst="rect">
            <a:avLst/>
          </a:prstGeom>
          <a:noFill/>
          <a:ln/>
        </p:spPr>
        <p:txBody>
          <a:bodyPr wrap="none" lIns="0" tIns="0" rIns="0" bIns="0" rtlCol="0" anchor="t"/>
          <a:lstStyle/>
          <a:p>
            <a:pPr marL="342900" indent="-342900" algn="l">
              <a:lnSpc>
                <a:spcPts val="1500"/>
              </a:lnSpc>
              <a:buSzPct val="100000"/>
              <a:buChar char="•"/>
            </a:pPr>
            <a:r>
              <a:rPr lang="en-US" sz="900" dirty="0">
                <a:solidFill>
                  <a:srgbClr val="E2E6E9"/>
                </a:solidFill>
                <a:latin typeface="Merriweather" pitchFamily="34" charset="0"/>
                <a:ea typeface="Merriweather" pitchFamily="34" charset="-122"/>
                <a:cs typeface="Merriweather" pitchFamily="34" charset="-120"/>
              </a:rPr>
              <a:t>Remote teleoperations provide human oversight for edge cases and unexpected scenarios.</a:t>
            </a:r>
            <a:endParaRPr lang="en-US" sz="900" dirty="0"/>
          </a:p>
        </p:txBody>
      </p:sp>
      <p:sp>
        <p:nvSpPr>
          <p:cNvPr id="15" name="Text 12"/>
          <p:cNvSpPr/>
          <p:nvPr/>
        </p:nvSpPr>
        <p:spPr>
          <a:xfrm>
            <a:off x="3394829" y="6347460"/>
            <a:ext cx="7840623" cy="190857"/>
          </a:xfrm>
          <a:prstGeom prst="rect">
            <a:avLst/>
          </a:prstGeom>
          <a:noFill/>
          <a:ln/>
        </p:spPr>
        <p:txBody>
          <a:bodyPr wrap="none" lIns="0" tIns="0" rIns="0" bIns="0" rtlCol="0" anchor="t"/>
          <a:lstStyle/>
          <a:p>
            <a:pPr marL="342900" indent="-342900" algn="l">
              <a:lnSpc>
                <a:spcPts val="1500"/>
              </a:lnSpc>
              <a:buSzPct val="100000"/>
              <a:buChar char="•"/>
            </a:pPr>
            <a:r>
              <a:rPr lang="en-US" sz="900" dirty="0">
                <a:solidFill>
                  <a:srgbClr val="E2E6E9"/>
                </a:solidFill>
                <a:latin typeface="Merriweather" pitchFamily="34" charset="0"/>
                <a:ea typeface="Merriweather" pitchFamily="34" charset="-122"/>
                <a:cs typeface="Merriweather" pitchFamily="34" charset="-120"/>
              </a:rPr>
              <a:t>Redundant safety systems are integrated to ensure fail-operational capabilities.</a:t>
            </a:r>
            <a:endParaRPr lang="en-US" sz="900" dirty="0"/>
          </a:p>
        </p:txBody>
      </p:sp>
      <p:sp>
        <p:nvSpPr>
          <p:cNvPr id="16" name="Text 13"/>
          <p:cNvSpPr/>
          <p:nvPr/>
        </p:nvSpPr>
        <p:spPr>
          <a:xfrm>
            <a:off x="3394829" y="6579989"/>
            <a:ext cx="7840623" cy="190857"/>
          </a:xfrm>
          <a:prstGeom prst="rect">
            <a:avLst/>
          </a:prstGeom>
          <a:noFill/>
          <a:ln/>
        </p:spPr>
        <p:txBody>
          <a:bodyPr wrap="none" lIns="0" tIns="0" rIns="0" bIns="0" rtlCol="0" anchor="t"/>
          <a:lstStyle/>
          <a:p>
            <a:pPr marL="342900" indent="-342900" algn="l">
              <a:lnSpc>
                <a:spcPts val="1500"/>
              </a:lnSpc>
              <a:buSzPct val="100000"/>
              <a:buChar char="•"/>
            </a:pPr>
            <a:r>
              <a:rPr lang="en-US" sz="900" dirty="0">
                <a:solidFill>
                  <a:srgbClr val="E2E6E9"/>
                </a:solidFill>
                <a:latin typeface="Merriweather" pitchFamily="34" charset="0"/>
                <a:ea typeface="Merriweather" pitchFamily="34" charset="-122"/>
                <a:cs typeface="Merriweather" pitchFamily="34" charset="-120"/>
              </a:rPr>
              <a:t>Operational layer integrates with Transport Management (TMS) and Warehouse Management Systems (WMS).</a:t>
            </a:r>
            <a:endParaRPr lang="en-US" sz="900" dirty="0"/>
          </a:p>
        </p:txBody>
      </p:sp>
      <p:sp>
        <p:nvSpPr>
          <p:cNvPr id="17" name="Text 14"/>
          <p:cNvSpPr/>
          <p:nvPr/>
        </p:nvSpPr>
        <p:spPr>
          <a:xfrm>
            <a:off x="3394829" y="6812518"/>
            <a:ext cx="7840623" cy="190857"/>
          </a:xfrm>
          <a:prstGeom prst="rect">
            <a:avLst/>
          </a:prstGeom>
          <a:noFill/>
          <a:ln/>
        </p:spPr>
        <p:txBody>
          <a:bodyPr wrap="none" lIns="0" tIns="0" rIns="0" bIns="0" rtlCol="0" anchor="t"/>
          <a:lstStyle/>
          <a:p>
            <a:pPr marL="342900" indent="-342900" algn="l">
              <a:lnSpc>
                <a:spcPts val="1500"/>
              </a:lnSpc>
              <a:buSzPct val="100000"/>
              <a:buChar char="•"/>
            </a:pPr>
            <a:r>
              <a:rPr lang="en-US" sz="900" dirty="0">
                <a:solidFill>
                  <a:srgbClr val="E2E6E9"/>
                </a:solidFill>
                <a:latin typeface="Merriweather" pitchFamily="34" charset="0"/>
                <a:ea typeface="Merriweather" pitchFamily="34" charset="-122"/>
                <a:cs typeface="Merriweather" pitchFamily="34" charset="-120"/>
              </a:rPr>
              <a:t>Cybersecurity is embedded from design, protecting against evolving threats.</a:t>
            </a:r>
            <a:endParaRPr lang="en-US" sz="900" dirty="0"/>
          </a:p>
        </p:txBody>
      </p:sp>
      <p:sp>
        <p:nvSpPr>
          <p:cNvPr id="18" name="Text 15"/>
          <p:cNvSpPr/>
          <p:nvPr/>
        </p:nvSpPr>
        <p:spPr>
          <a:xfrm>
            <a:off x="3394829" y="7137559"/>
            <a:ext cx="7840623" cy="763429"/>
          </a:xfrm>
          <a:prstGeom prst="rect">
            <a:avLst/>
          </a:prstGeom>
          <a:noFill/>
          <a:ln/>
        </p:spPr>
        <p:txBody>
          <a:bodyPr wrap="square" lIns="0" tIns="0" rIns="0" bIns="0" rtlCol="0" anchor="t"/>
          <a:lstStyle/>
          <a:p>
            <a:pPr marL="0" indent="0" algn="l">
              <a:lnSpc>
                <a:spcPts val="1500"/>
              </a:lnSpc>
              <a:buNone/>
            </a:pPr>
            <a:r>
              <a:rPr lang="en-US" sz="900" dirty="0">
                <a:solidFill>
                  <a:srgbClr val="E2E6E9"/>
                </a:solidFill>
                <a:latin typeface="Merriweather" pitchFamily="34" charset="0"/>
                <a:ea typeface="Merriweather" pitchFamily="34" charset="-122"/>
                <a:cs typeface="Merriweather" pitchFamily="34" charset="-120"/>
              </a:rPr>
              <a:t>This solution is more than just an autonomous truck; it's a sophisticated operating system for freight. The combination of cutting-edge hardware and intelligent software, supported by human teleoperators for complex situations, creates a robust and reliable system. Seamless integration with existing logistics platforms and a proactive cybersecurity posture are vital to ensure operational efficiency and trust. This holistic approach ensures not just autonomous driving, but autonomous freight management.</a:t>
            </a:r>
            <a:endParaRPr lang="en-US" sz="9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3080861" y="354330"/>
            <a:ext cx="8468558" cy="805339"/>
          </a:xfrm>
          <a:prstGeom prst="rect">
            <a:avLst/>
          </a:prstGeom>
          <a:noFill/>
          <a:ln/>
        </p:spPr>
        <p:txBody>
          <a:bodyPr wrap="square" lIns="0" tIns="0" rIns="0" bIns="0" rtlCol="0" anchor="t"/>
          <a:lstStyle/>
          <a:p>
            <a:pPr marL="0" indent="0" algn="l">
              <a:lnSpc>
                <a:spcPts val="3150"/>
              </a:lnSpc>
              <a:buNone/>
            </a:pPr>
            <a:r>
              <a:rPr lang="en-US" sz="2500" dirty="0">
                <a:solidFill>
                  <a:srgbClr val="F5F0F0"/>
                </a:solidFill>
                <a:latin typeface="Merriweather" pitchFamily="34" charset="0"/>
                <a:ea typeface="Merriweather" pitchFamily="34" charset="-122"/>
                <a:cs typeface="Merriweather" pitchFamily="34" charset="-120"/>
              </a:rPr>
              <a:t>Safety and Reliability are Engineered, Proven, and Monitored</a:t>
            </a:r>
            <a:endParaRPr lang="en-US" sz="2500" dirty="0"/>
          </a:p>
        </p:txBody>
      </p:sp>
      <p:pic>
        <p:nvPicPr>
          <p:cNvPr id="3" name="Image 0" descr="preencoded.png"/>
          <p:cNvPicPr>
            <a:picLocks noChangeAspect="1"/>
          </p:cNvPicPr>
          <p:nvPr/>
        </p:nvPicPr>
        <p:blipFill>
          <a:blip r:embed="rId3"/>
          <a:stretch>
            <a:fillRect/>
          </a:stretch>
        </p:blipFill>
        <p:spPr>
          <a:xfrm>
            <a:off x="3080861" y="1417320"/>
            <a:ext cx="386596" cy="1143000"/>
          </a:xfrm>
          <a:prstGeom prst="rect">
            <a:avLst/>
          </a:prstGeom>
        </p:spPr>
      </p:pic>
      <p:sp>
        <p:nvSpPr>
          <p:cNvPr id="4" name="Text 1"/>
          <p:cNvSpPr/>
          <p:nvPr/>
        </p:nvSpPr>
        <p:spPr>
          <a:xfrm>
            <a:off x="3596283" y="1546146"/>
            <a:ext cx="2800469" cy="201335"/>
          </a:xfrm>
          <a:prstGeom prst="rect">
            <a:avLst/>
          </a:prstGeom>
          <a:noFill/>
          <a:ln/>
        </p:spPr>
        <p:txBody>
          <a:bodyPr wrap="none" lIns="0" tIns="0" rIns="0" bIns="0" rtlCol="0" anchor="t"/>
          <a:lstStyle/>
          <a:p>
            <a:pPr marL="0" indent="0" algn="l">
              <a:lnSpc>
                <a:spcPts val="1550"/>
              </a:lnSpc>
              <a:buNone/>
            </a:pPr>
            <a:r>
              <a:rPr lang="en-US" sz="1250" dirty="0">
                <a:solidFill>
                  <a:srgbClr val="E2E6E9"/>
                </a:solidFill>
                <a:latin typeface="Merriweather" pitchFamily="34" charset="0"/>
                <a:ea typeface="Merriweather" pitchFamily="34" charset="-122"/>
                <a:cs typeface="Merriweather" pitchFamily="34" charset="-120"/>
              </a:rPr>
              <a:t>Simulation &amp; Closed-Course Testing</a:t>
            </a:r>
            <a:endParaRPr lang="en-US" sz="1250" dirty="0"/>
          </a:p>
        </p:txBody>
      </p:sp>
      <p:sp>
        <p:nvSpPr>
          <p:cNvPr id="5" name="Text 2"/>
          <p:cNvSpPr/>
          <p:nvPr/>
        </p:nvSpPr>
        <p:spPr>
          <a:xfrm>
            <a:off x="3596283" y="1824752"/>
            <a:ext cx="7953137" cy="206097"/>
          </a:xfrm>
          <a:prstGeom prst="rect">
            <a:avLst/>
          </a:prstGeom>
          <a:noFill/>
          <a:ln/>
        </p:spPr>
        <p:txBody>
          <a:bodyPr wrap="none" lIns="0" tIns="0" rIns="0" bIns="0" rtlCol="0" anchor="t"/>
          <a:lstStyle/>
          <a:p>
            <a:pPr marL="0" indent="0" algn="l">
              <a:lnSpc>
                <a:spcPts val="1600"/>
              </a:lnSpc>
              <a:buNone/>
            </a:pPr>
            <a:r>
              <a:rPr lang="en-US" sz="1000" dirty="0">
                <a:solidFill>
                  <a:srgbClr val="E2E6E9"/>
                </a:solidFill>
                <a:latin typeface="Merriweather" pitchFamily="34" charset="0"/>
                <a:ea typeface="Merriweather" pitchFamily="34" charset="-122"/>
                <a:cs typeface="Merriweather" pitchFamily="34" charset="-120"/>
              </a:rPr>
              <a:t>Rigorous virtual and physical testing validates system performance under controlled conditions.</a:t>
            </a:r>
            <a:endParaRPr lang="en-US" sz="1000" dirty="0"/>
          </a:p>
        </p:txBody>
      </p:sp>
      <p:pic>
        <p:nvPicPr>
          <p:cNvPr id="6" name="Image 1" descr="preencoded.png"/>
          <p:cNvPicPr>
            <a:picLocks noChangeAspect="1"/>
          </p:cNvPicPr>
          <p:nvPr/>
        </p:nvPicPr>
        <p:blipFill>
          <a:blip r:embed="rId3"/>
          <a:stretch>
            <a:fillRect/>
          </a:stretch>
        </p:blipFill>
        <p:spPr>
          <a:xfrm>
            <a:off x="3274100" y="2319338"/>
            <a:ext cx="386596" cy="1143000"/>
          </a:xfrm>
          <a:prstGeom prst="rect">
            <a:avLst/>
          </a:prstGeom>
        </p:spPr>
      </p:pic>
      <p:sp>
        <p:nvSpPr>
          <p:cNvPr id="7" name="Text 3"/>
          <p:cNvSpPr/>
          <p:nvPr/>
        </p:nvSpPr>
        <p:spPr>
          <a:xfrm>
            <a:off x="3789521" y="2448163"/>
            <a:ext cx="2784396" cy="201335"/>
          </a:xfrm>
          <a:prstGeom prst="rect">
            <a:avLst/>
          </a:prstGeom>
          <a:noFill/>
          <a:ln/>
        </p:spPr>
        <p:txBody>
          <a:bodyPr wrap="none" lIns="0" tIns="0" rIns="0" bIns="0" rtlCol="0" anchor="t"/>
          <a:lstStyle/>
          <a:p>
            <a:pPr marL="0" indent="0" algn="l">
              <a:lnSpc>
                <a:spcPts val="1550"/>
              </a:lnSpc>
              <a:buNone/>
            </a:pPr>
            <a:r>
              <a:rPr lang="en-US" sz="1250" dirty="0">
                <a:solidFill>
                  <a:srgbClr val="E2E6E9"/>
                </a:solidFill>
                <a:latin typeface="Merriweather" pitchFamily="34" charset="0"/>
                <a:ea typeface="Merriweather" pitchFamily="34" charset="-122"/>
                <a:cs typeface="Merriweather" pitchFamily="34" charset="-120"/>
              </a:rPr>
              <a:t>Real-World Pilots on Limited Routes</a:t>
            </a:r>
            <a:endParaRPr lang="en-US" sz="1250" dirty="0"/>
          </a:p>
        </p:txBody>
      </p:sp>
      <p:sp>
        <p:nvSpPr>
          <p:cNvPr id="8" name="Text 4"/>
          <p:cNvSpPr/>
          <p:nvPr/>
        </p:nvSpPr>
        <p:spPr>
          <a:xfrm>
            <a:off x="3789521" y="2726769"/>
            <a:ext cx="7759898" cy="206097"/>
          </a:xfrm>
          <a:prstGeom prst="rect">
            <a:avLst/>
          </a:prstGeom>
          <a:noFill/>
          <a:ln/>
        </p:spPr>
        <p:txBody>
          <a:bodyPr wrap="none" lIns="0" tIns="0" rIns="0" bIns="0" rtlCol="0" anchor="t"/>
          <a:lstStyle/>
          <a:p>
            <a:pPr marL="0" indent="0" algn="l">
              <a:lnSpc>
                <a:spcPts val="1600"/>
              </a:lnSpc>
              <a:buNone/>
            </a:pPr>
            <a:r>
              <a:rPr lang="en-US" sz="1000" dirty="0">
                <a:solidFill>
                  <a:srgbClr val="E2E6E9"/>
                </a:solidFill>
                <a:latin typeface="Merriweather" pitchFamily="34" charset="0"/>
                <a:ea typeface="Merriweather" pitchFamily="34" charset="-122"/>
                <a:cs typeface="Merriweather" pitchFamily="34" charset="-120"/>
              </a:rPr>
              <a:t>Phased deployment on specific corridors to gather data and refine operations in live environments.</a:t>
            </a:r>
            <a:endParaRPr lang="en-US" sz="1000" dirty="0"/>
          </a:p>
        </p:txBody>
      </p:sp>
      <p:pic>
        <p:nvPicPr>
          <p:cNvPr id="9" name="Image 2" descr="preencoded.png"/>
          <p:cNvPicPr>
            <a:picLocks noChangeAspect="1"/>
          </p:cNvPicPr>
          <p:nvPr/>
        </p:nvPicPr>
        <p:blipFill>
          <a:blip r:embed="rId3"/>
          <a:stretch>
            <a:fillRect/>
          </a:stretch>
        </p:blipFill>
        <p:spPr>
          <a:xfrm>
            <a:off x="3467457" y="3221355"/>
            <a:ext cx="386596" cy="1143000"/>
          </a:xfrm>
          <a:prstGeom prst="rect">
            <a:avLst/>
          </a:prstGeom>
        </p:spPr>
      </p:pic>
      <p:sp>
        <p:nvSpPr>
          <p:cNvPr id="10" name="Text 5"/>
          <p:cNvSpPr/>
          <p:nvPr/>
        </p:nvSpPr>
        <p:spPr>
          <a:xfrm>
            <a:off x="3982879" y="3350181"/>
            <a:ext cx="2443401" cy="201335"/>
          </a:xfrm>
          <a:prstGeom prst="rect">
            <a:avLst/>
          </a:prstGeom>
          <a:noFill/>
          <a:ln/>
        </p:spPr>
        <p:txBody>
          <a:bodyPr wrap="none" lIns="0" tIns="0" rIns="0" bIns="0" rtlCol="0" anchor="t"/>
          <a:lstStyle/>
          <a:p>
            <a:pPr marL="0" indent="0" algn="l">
              <a:lnSpc>
                <a:spcPts val="1550"/>
              </a:lnSpc>
              <a:buNone/>
            </a:pPr>
            <a:r>
              <a:rPr lang="en-US" sz="1250" dirty="0">
                <a:solidFill>
                  <a:srgbClr val="E2E6E9"/>
                </a:solidFill>
                <a:latin typeface="Merriweather" pitchFamily="34" charset="0"/>
                <a:ea typeface="Merriweather" pitchFamily="34" charset="-122"/>
                <a:cs typeface="Merriweather" pitchFamily="34" charset="-120"/>
              </a:rPr>
              <a:t>Safety Case &amp; Certification Path</a:t>
            </a:r>
            <a:endParaRPr lang="en-US" sz="1250" dirty="0"/>
          </a:p>
        </p:txBody>
      </p:sp>
      <p:sp>
        <p:nvSpPr>
          <p:cNvPr id="11" name="Text 6"/>
          <p:cNvSpPr/>
          <p:nvPr/>
        </p:nvSpPr>
        <p:spPr>
          <a:xfrm>
            <a:off x="3982879" y="3628787"/>
            <a:ext cx="7566541" cy="206097"/>
          </a:xfrm>
          <a:prstGeom prst="rect">
            <a:avLst/>
          </a:prstGeom>
          <a:noFill/>
          <a:ln/>
        </p:spPr>
        <p:txBody>
          <a:bodyPr wrap="none" lIns="0" tIns="0" rIns="0" bIns="0" rtlCol="0" anchor="t"/>
          <a:lstStyle/>
          <a:p>
            <a:pPr marL="0" indent="0" algn="l">
              <a:lnSpc>
                <a:spcPts val="1600"/>
              </a:lnSpc>
              <a:buNone/>
            </a:pPr>
            <a:r>
              <a:rPr lang="en-US" sz="1000" dirty="0">
                <a:solidFill>
                  <a:srgbClr val="E2E6E9"/>
                </a:solidFill>
                <a:latin typeface="Merriweather" pitchFamily="34" charset="0"/>
                <a:ea typeface="Merriweather" pitchFamily="34" charset="-122"/>
                <a:cs typeface="Merriweather" pitchFamily="34" charset="-120"/>
              </a:rPr>
              <a:t>Developing a comprehensive safety argument for regulatory approval and transparent certification.</a:t>
            </a:r>
            <a:endParaRPr lang="en-US" sz="1000" dirty="0"/>
          </a:p>
        </p:txBody>
      </p:sp>
      <p:pic>
        <p:nvPicPr>
          <p:cNvPr id="12" name="Image 3" descr="preencoded.png"/>
          <p:cNvPicPr>
            <a:picLocks noChangeAspect="1"/>
          </p:cNvPicPr>
          <p:nvPr/>
        </p:nvPicPr>
        <p:blipFill>
          <a:blip r:embed="rId3"/>
          <a:stretch>
            <a:fillRect/>
          </a:stretch>
        </p:blipFill>
        <p:spPr>
          <a:xfrm>
            <a:off x="3660696" y="4123372"/>
            <a:ext cx="386596" cy="1143000"/>
          </a:xfrm>
          <a:prstGeom prst="rect">
            <a:avLst/>
          </a:prstGeom>
        </p:spPr>
      </p:pic>
      <p:sp>
        <p:nvSpPr>
          <p:cNvPr id="13" name="Text 7"/>
          <p:cNvSpPr/>
          <p:nvPr/>
        </p:nvSpPr>
        <p:spPr>
          <a:xfrm>
            <a:off x="4176117" y="4252198"/>
            <a:ext cx="2357676" cy="201335"/>
          </a:xfrm>
          <a:prstGeom prst="rect">
            <a:avLst/>
          </a:prstGeom>
          <a:noFill/>
          <a:ln/>
        </p:spPr>
        <p:txBody>
          <a:bodyPr wrap="none" lIns="0" tIns="0" rIns="0" bIns="0" rtlCol="0" anchor="t"/>
          <a:lstStyle/>
          <a:p>
            <a:pPr marL="0" indent="0" algn="l">
              <a:lnSpc>
                <a:spcPts val="1550"/>
              </a:lnSpc>
              <a:buNone/>
            </a:pPr>
            <a:r>
              <a:rPr lang="en-US" sz="1250" dirty="0">
                <a:solidFill>
                  <a:srgbClr val="E2E6E9"/>
                </a:solidFill>
                <a:latin typeface="Merriweather" pitchFamily="34" charset="0"/>
                <a:ea typeface="Merriweather" pitchFamily="34" charset="-122"/>
                <a:cs typeface="Merriweather" pitchFamily="34" charset="-120"/>
              </a:rPr>
              <a:t>Incident Evidence &amp; Reporting</a:t>
            </a:r>
            <a:endParaRPr lang="en-US" sz="1250" dirty="0"/>
          </a:p>
        </p:txBody>
      </p:sp>
      <p:sp>
        <p:nvSpPr>
          <p:cNvPr id="14" name="Text 8"/>
          <p:cNvSpPr/>
          <p:nvPr/>
        </p:nvSpPr>
        <p:spPr>
          <a:xfrm>
            <a:off x="4176117" y="4530804"/>
            <a:ext cx="7373302" cy="206097"/>
          </a:xfrm>
          <a:prstGeom prst="rect">
            <a:avLst/>
          </a:prstGeom>
          <a:noFill/>
          <a:ln/>
        </p:spPr>
        <p:txBody>
          <a:bodyPr wrap="none" lIns="0" tIns="0" rIns="0" bIns="0" rtlCol="0" anchor="t"/>
          <a:lstStyle/>
          <a:p>
            <a:pPr marL="0" indent="0" algn="l">
              <a:lnSpc>
                <a:spcPts val="1600"/>
              </a:lnSpc>
              <a:buNone/>
            </a:pPr>
            <a:r>
              <a:rPr lang="en-US" sz="1000" dirty="0">
                <a:solidFill>
                  <a:srgbClr val="E2E6E9"/>
                </a:solidFill>
                <a:latin typeface="Merriweather" pitchFamily="34" charset="0"/>
                <a:ea typeface="Merriweather" pitchFamily="34" charset="-122"/>
                <a:cs typeface="Merriweather" pitchFamily="34" charset="-120"/>
              </a:rPr>
              <a:t>Establishing transparent mechanisms for reporting and learning from all operational events.</a:t>
            </a:r>
            <a:endParaRPr lang="en-US" sz="1000" dirty="0"/>
          </a:p>
        </p:txBody>
      </p:sp>
      <p:pic>
        <p:nvPicPr>
          <p:cNvPr id="15" name="Image 4" descr="preencoded.png"/>
          <p:cNvPicPr>
            <a:picLocks noChangeAspect="1"/>
          </p:cNvPicPr>
          <p:nvPr/>
        </p:nvPicPr>
        <p:blipFill>
          <a:blip r:embed="rId3"/>
          <a:stretch>
            <a:fillRect/>
          </a:stretch>
        </p:blipFill>
        <p:spPr>
          <a:xfrm>
            <a:off x="3467457" y="5025390"/>
            <a:ext cx="386596" cy="1143000"/>
          </a:xfrm>
          <a:prstGeom prst="rect">
            <a:avLst/>
          </a:prstGeom>
        </p:spPr>
      </p:pic>
      <p:sp>
        <p:nvSpPr>
          <p:cNvPr id="16" name="Text 9"/>
          <p:cNvSpPr/>
          <p:nvPr/>
        </p:nvSpPr>
        <p:spPr>
          <a:xfrm>
            <a:off x="3982879" y="5154216"/>
            <a:ext cx="1799273" cy="201335"/>
          </a:xfrm>
          <a:prstGeom prst="rect">
            <a:avLst/>
          </a:prstGeom>
          <a:noFill/>
          <a:ln/>
        </p:spPr>
        <p:txBody>
          <a:bodyPr wrap="none" lIns="0" tIns="0" rIns="0" bIns="0" rtlCol="0" anchor="t"/>
          <a:lstStyle/>
          <a:p>
            <a:pPr marL="0" indent="0" algn="l">
              <a:lnSpc>
                <a:spcPts val="1550"/>
              </a:lnSpc>
              <a:buNone/>
            </a:pPr>
            <a:r>
              <a:rPr lang="en-US" sz="1250" dirty="0">
                <a:solidFill>
                  <a:srgbClr val="E2E6E9"/>
                </a:solidFill>
                <a:latin typeface="Merriweather" pitchFamily="34" charset="0"/>
                <a:ea typeface="Merriweather" pitchFamily="34" charset="-122"/>
                <a:cs typeface="Merriweather" pitchFamily="34" charset="-120"/>
              </a:rPr>
              <a:t>Stakeholder Alignment</a:t>
            </a:r>
            <a:endParaRPr lang="en-US" sz="1250" dirty="0"/>
          </a:p>
        </p:txBody>
      </p:sp>
      <p:sp>
        <p:nvSpPr>
          <p:cNvPr id="17" name="Text 10"/>
          <p:cNvSpPr/>
          <p:nvPr/>
        </p:nvSpPr>
        <p:spPr>
          <a:xfrm>
            <a:off x="3982879" y="5432822"/>
            <a:ext cx="7566541" cy="206097"/>
          </a:xfrm>
          <a:prstGeom prst="rect">
            <a:avLst/>
          </a:prstGeom>
          <a:noFill/>
          <a:ln/>
        </p:spPr>
        <p:txBody>
          <a:bodyPr wrap="none" lIns="0" tIns="0" rIns="0" bIns="0" rtlCol="0" anchor="t"/>
          <a:lstStyle/>
          <a:p>
            <a:pPr marL="0" indent="0" algn="l">
              <a:lnSpc>
                <a:spcPts val="1600"/>
              </a:lnSpc>
              <a:buNone/>
            </a:pPr>
            <a:r>
              <a:rPr lang="en-US" sz="1000" dirty="0">
                <a:solidFill>
                  <a:srgbClr val="E2E6E9"/>
                </a:solidFill>
                <a:latin typeface="Merriweather" pitchFamily="34" charset="0"/>
                <a:ea typeface="Merriweather" pitchFamily="34" charset="-122"/>
                <a:cs typeface="Merriweather" pitchFamily="34" charset="-120"/>
              </a:rPr>
              <a:t>Collaborating with regulators, road operators, emergency services, and insurers to build consensus.</a:t>
            </a:r>
            <a:endParaRPr lang="en-US" sz="1000" dirty="0"/>
          </a:p>
        </p:txBody>
      </p:sp>
      <p:pic>
        <p:nvPicPr>
          <p:cNvPr id="18" name="Image 5" descr="preencoded.png"/>
          <p:cNvPicPr>
            <a:picLocks noChangeAspect="1"/>
          </p:cNvPicPr>
          <p:nvPr/>
        </p:nvPicPr>
        <p:blipFill>
          <a:blip r:embed="rId3"/>
          <a:stretch>
            <a:fillRect/>
          </a:stretch>
        </p:blipFill>
        <p:spPr>
          <a:xfrm>
            <a:off x="3274100" y="5927408"/>
            <a:ext cx="386596" cy="1143000"/>
          </a:xfrm>
          <a:prstGeom prst="rect">
            <a:avLst/>
          </a:prstGeom>
        </p:spPr>
      </p:pic>
      <p:sp>
        <p:nvSpPr>
          <p:cNvPr id="19" name="Text 11"/>
          <p:cNvSpPr/>
          <p:nvPr/>
        </p:nvSpPr>
        <p:spPr>
          <a:xfrm>
            <a:off x="3789521" y="6056233"/>
            <a:ext cx="2208967" cy="201335"/>
          </a:xfrm>
          <a:prstGeom prst="rect">
            <a:avLst/>
          </a:prstGeom>
          <a:noFill/>
          <a:ln/>
        </p:spPr>
        <p:txBody>
          <a:bodyPr wrap="none" lIns="0" tIns="0" rIns="0" bIns="0" rtlCol="0" anchor="t"/>
          <a:lstStyle/>
          <a:p>
            <a:pPr marL="0" indent="0" algn="l">
              <a:lnSpc>
                <a:spcPts val="1550"/>
              </a:lnSpc>
              <a:buNone/>
            </a:pPr>
            <a:r>
              <a:rPr lang="en-US" sz="1250" dirty="0">
                <a:solidFill>
                  <a:srgbClr val="E2E6E9"/>
                </a:solidFill>
                <a:latin typeface="Merriweather" pitchFamily="34" charset="0"/>
                <a:ea typeface="Merriweather" pitchFamily="34" charset="-122"/>
                <a:cs typeface="Merriweather" pitchFamily="34" charset="-120"/>
              </a:rPr>
              <a:t>Process Innovation Methods</a:t>
            </a:r>
            <a:endParaRPr lang="en-US" sz="1250" dirty="0"/>
          </a:p>
        </p:txBody>
      </p:sp>
      <p:sp>
        <p:nvSpPr>
          <p:cNvPr id="20" name="Text 12"/>
          <p:cNvSpPr/>
          <p:nvPr/>
        </p:nvSpPr>
        <p:spPr>
          <a:xfrm>
            <a:off x="3789521" y="6334839"/>
            <a:ext cx="7759898" cy="206097"/>
          </a:xfrm>
          <a:prstGeom prst="rect">
            <a:avLst/>
          </a:prstGeom>
          <a:noFill/>
          <a:ln/>
        </p:spPr>
        <p:txBody>
          <a:bodyPr wrap="none" lIns="0" tIns="0" rIns="0" bIns="0" rtlCol="0" anchor="t"/>
          <a:lstStyle/>
          <a:p>
            <a:pPr marL="0" indent="0" algn="l">
              <a:lnSpc>
                <a:spcPts val="1600"/>
              </a:lnSpc>
              <a:buNone/>
            </a:pPr>
            <a:r>
              <a:rPr lang="en-US" sz="1000" dirty="0">
                <a:solidFill>
                  <a:srgbClr val="E2E6E9"/>
                </a:solidFill>
                <a:latin typeface="Merriweather" pitchFamily="34" charset="0"/>
                <a:ea typeface="Merriweather" pitchFamily="34" charset="-122"/>
                <a:cs typeface="Merriweather" pitchFamily="34" charset="-120"/>
              </a:rPr>
              <a:t>Leveraging Design Thinking, Lean/Six Sigma, and Agile pilots for continuous improvement.</a:t>
            </a:r>
            <a:endParaRPr lang="en-US" sz="1000" dirty="0"/>
          </a:p>
        </p:txBody>
      </p:sp>
      <p:sp>
        <p:nvSpPr>
          <p:cNvPr id="21" name="Text 13"/>
          <p:cNvSpPr/>
          <p:nvPr/>
        </p:nvSpPr>
        <p:spPr>
          <a:xfrm>
            <a:off x="3080861" y="6845498"/>
            <a:ext cx="8468558" cy="1030486"/>
          </a:xfrm>
          <a:prstGeom prst="rect">
            <a:avLst/>
          </a:prstGeom>
          <a:noFill/>
          <a:ln/>
        </p:spPr>
        <p:txBody>
          <a:bodyPr wrap="square" lIns="0" tIns="0" rIns="0" bIns="0" rtlCol="0" anchor="t"/>
          <a:lstStyle/>
          <a:p>
            <a:pPr marL="0" indent="0" algn="l">
              <a:lnSpc>
                <a:spcPts val="1600"/>
              </a:lnSpc>
              <a:buNone/>
            </a:pPr>
            <a:r>
              <a:rPr lang="en-US" sz="1000" dirty="0">
                <a:solidFill>
                  <a:srgbClr val="E2E6E9"/>
                </a:solidFill>
                <a:latin typeface="Merriweather" pitchFamily="34" charset="0"/>
                <a:ea typeface="Merriweather" pitchFamily="34" charset="-122"/>
                <a:cs typeface="Merriweather" pitchFamily="34" charset="-120"/>
              </a:rPr>
              <a:t>Safety is paramount and engineered into every stage of development and deployment. We follow a methodical approach from simulation to real-world validation, ensuring that autonomous operations meet the highest safety standards. This includes building a robust safety case for certification, transparently reporting all incidents, and fostering strong alignment with all stakeholders. A continuous learning loop is integrated to adapt and improve based on real-world data and feedback, ensuring that reliability is not just a feature, but a fundamental outcome.</a:t>
            </a:r>
            <a:endParaRPr lang="en-US" sz="1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1508998" y="618887"/>
            <a:ext cx="11612285" cy="1104186"/>
          </a:xfrm>
          <a:prstGeom prst="rect">
            <a:avLst/>
          </a:prstGeom>
          <a:noFill/>
          <a:ln/>
        </p:spPr>
        <p:txBody>
          <a:bodyPr wrap="square" lIns="0" tIns="0" rIns="0" bIns="0" rtlCol="0" anchor="t"/>
          <a:lstStyle/>
          <a:p>
            <a:pPr marL="0" indent="0" algn="l">
              <a:lnSpc>
                <a:spcPts val="4300"/>
              </a:lnSpc>
              <a:buNone/>
            </a:pPr>
            <a:r>
              <a:rPr lang="en-US" sz="3450" dirty="0">
                <a:solidFill>
                  <a:srgbClr val="F5F0F0"/>
                </a:solidFill>
                <a:latin typeface="Merriweather" pitchFamily="34" charset="0"/>
                <a:ea typeface="Merriweather" pitchFamily="34" charset="-122"/>
                <a:cs typeface="Merriweather" pitchFamily="34" charset="-120"/>
              </a:rPr>
              <a:t>From Driver-Dependent Variability to Data-Driven Predictability</a:t>
            </a:r>
            <a:endParaRPr lang="en-US" sz="3450" dirty="0"/>
          </a:p>
        </p:txBody>
      </p:sp>
      <p:sp>
        <p:nvSpPr>
          <p:cNvPr id="3" name="Shape 1"/>
          <p:cNvSpPr/>
          <p:nvPr/>
        </p:nvSpPr>
        <p:spPr>
          <a:xfrm>
            <a:off x="1508998" y="2076450"/>
            <a:ext cx="11612285" cy="3922157"/>
          </a:xfrm>
          <a:prstGeom prst="roundRect">
            <a:avLst>
              <a:gd name="adj" fmla="val 1892"/>
            </a:avLst>
          </a:prstGeom>
          <a:noFill/>
          <a:ln w="7620">
            <a:solidFill>
              <a:srgbClr val="FFFFFF">
                <a:alpha val="24000"/>
              </a:srgbClr>
            </a:solidFill>
            <a:prstDash val="solid"/>
          </a:ln>
        </p:spPr>
      </p:sp>
      <p:sp>
        <p:nvSpPr>
          <p:cNvPr id="4" name="Shape 2"/>
          <p:cNvSpPr/>
          <p:nvPr/>
        </p:nvSpPr>
        <p:spPr>
          <a:xfrm>
            <a:off x="1516618" y="2084070"/>
            <a:ext cx="11595854" cy="792480"/>
          </a:xfrm>
          <a:prstGeom prst="rect">
            <a:avLst/>
          </a:prstGeom>
          <a:solidFill>
            <a:srgbClr val="FFFFFF">
              <a:alpha val="4000"/>
            </a:srgbClr>
          </a:solidFill>
          <a:ln/>
        </p:spPr>
      </p:sp>
      <p:sp>
        <p:nvSpPr>
          <p:cNvPr id="5" name="Text 3"/>
          <p:cNvSpPr/>
          <p:nvPr/>
        </p:nvSpPr>
        <p:spPr>
          <a:xfrm>
            <a:off x="1694498" y="2197656"/>
            <a:ext cx="3507700" cy="282654"/>
          </a:xfrm>
          <a:prstGeom prst="rect">
            <a:avLst/>
          </a:prstGeom>
          <a:noFill/>
          <a:ln/>
        </p:spPr>
        <p:txBody>
          <a:bodyPr wrap="none" lIns="0" tIns="0" rIns="0" bIns="0" rtlCol="0" anchor="t"/>
          <a:lstStyle/>
          <a:p>
            <a:pPr marL="0" indent="0" algn="l">
              <a:lnSpc>
                <a:spcPts val="2200"/>
              </a:lnSpc>
              <a:buNone/>
            </a:pPr>
            <a:r>
              <a:rPr lang="en-US" sz="1350" dirty="0">
                <a:solidFill>
                  <a:srgbClr val="E2E6E9"/>
                </a:solidFill>
                <a:latin typeface="Merriweather" pitchFamily="34" charset="0"/>
                <a:ea typeface="Merriweather" pitchFamily="34" charset="-122"/>
                <a:cs typeface="Merriweather" pitchFamily="34" charset="-120"/>
              </a:rPr>
              <a:t>Safety Incidents</a:t>
            </a:r>
            <a:endParaRPr lang="en-US" sz="1350" dirty="0"/>
          </a:p>
        </p:txBody>
      </p:sp>
      <p:sp>
        <p:nvSpPr>
          <p:cNvPr id="6" name="Text 4"/>
          <p:cNvSpPr/>
          <p:nvPr/>
        </p:nvSpPr>
        <p:spPr>
          <a:xfrm>
            <a:off x="5563195" y="2197656"/>
            <a:ext cx="3503890" cy="282654"/>
          </a:xfrm>
          <a:prstGeom prst="rect">
            <a:avLst/>
          </a:prstGeom>
          <a:noFill/>
          <a:ln/>
        </p:spPr>
        <p:txBody>
          <a:bodyPr wrap="none" lIns="0" tIns="0" rIns="0" bIns="0" rtlCol="0" anchor="t"/>
          <a:lstStyle/>
          <a:p>
            <a:pPr marL="0" indent="0" algn="l">
              <a:lnSpc>
                <a:spcPts val="2200"/>
              </a:lnSpc>
              <a:buNone/>
            </a:pPr>
            <a:r>
              <a:rPr lang="en-US" sz="1350" dirty="0">
                <a:solidFill>
                  <a:srgbClr val="E2E6E9"/>
                </a:solidFill>
                <a:latin typeface="Merriweather" pitchFamily="34" charset="0"/>
                <a:ea typeface="Merriweather" pitchFamily="34" charset="-122"/>
                <a:cs typeface="Merriweather" pitchFamily="34" charset="-120"/>
              </a:rPr>
              <a:t>Higher due to human fatigue/error</a:t>
            </a:r>
            <a:endParaRPr lang="en-US" sz="1350" dirty="0"/>
          </a:p>
        </p:txBody>
      </p:sp>
      <p:sp>
        <p:nvSpPr>
          <p:cNvPr id="7" name="Text 5"/>
          <p:cNvSpPr/>
          <p:nvPr/>
        </p:nvSpPr>
        <p:spPr>
          <a:xfrm>
            <a:off x="9428083" y="2197656"/>
            <a:ext cx="3507700" cy="565309"/>
          </a:xfrm>
          <a:prstGeom prst="rect">
            <a:avLst/>
          </a:prstGeom>
          <a:noFill/>
          <a:ln/>
        </p:spPr>
        <p:txBody>
          <a:bodyPr wrap="square" lIns="0" tIns="0" rIns="0" bIns="0" rtlCol="0" anchor="t"/>
          <a:lstStyle/>
          <a:p>
            <a:pPr marL="0" indent="0" algn="l">
              <a:lnSpc>
                <a:spcPts val="2200"/>
              </a:lnSpc>
              <a:buNone/>
            </a:pPr>
            <a:r>
              <a:rPr lang="en-US" sz="1350" dirty="0">
                <a:solidFill>
                  <a:srgbClr val="E2E6E9"/>
                </a:solidFill>
                <a:latin typeface="Merriweather" pitchFamily="34" charset="0"/>
                <a:ea typeface="Merriweather" pitchFamily="34" charset="-122"/>
                <a:cs typeface="Merriweather" pitchFamily="34" charset="-120"/>
              </a:rPr>
              <a:t>Significantly lower, AI-driven consistency</a:t>
            </a:r>
            <a:endParaRPr lang="en-US" sz="1350" dirty="0"/>
          </a:p>
        </p:txBody>
      </p:sp>
      <p:sp>
        <p:nvSpPr>
          <p:cNvPr id="8" name="Shape 6"/>
          <p:cNvSpPr/>
          <p:nvPr/>
        </p:nvSpPr>
        <p:spPr>
          <a:xfrm>
            <a:off x="1516618" y="2876550"/>
            <a:ext cx="11595854" cy="792480"/>
          </a:xfrm>
          <a:prstGeom prst="rect">
            <a:avLst/>
          </a:prstGeom>
          <a:solidFill>
            <a:srgbClr val="000000">
              <a:alpha val="4000"/>
            </a:srgbClr>
          </a:solidFill>
          <a:ln/>
        </p:spPr>
      </p:sp>
      <p:sp>
        <p:nvSpPr>
          <p:cNvPr id="9" name="Text 7"/>
          <p:cNvSpPr/>
          <p:nvPr/>
        </p:nvSpPr>
        <p:spPr>
          <a:xfrm>
            <a:off x="1694498" y="2990136"/>
            <a:ext cx="3507700" cy="282654"/>
          </a:xfrm>
          <a:prstGeom prst="rect">
            <a:avLst/>
          </a:prstGeom>
          <a:noFill/>
          <a:ln/>
        </p:spPr>
        <p:txBody>
          <a:bodyPr wrap="none" lIns="0" tIns="0" rIns="0" bIns="0" rtlCol="0" anchor="t"/>
          <a:lstStyle/>
          <a:p>
            <a:pPr marL="0" indent="0" algn="l">
              <a:lnSpc>
                <a:spcPts val="2200"/>
              </a:lnSpc>
              <a:buNone/>
            </a:pPr>
            <a:r>
              <a:rPr lang="en-US" sz="1350" dirty="0">
                <a:solidFill>
                  <a:srgbClr val="E2E6E9"/>
                </a:solidFill>
                <a:latin typeface="Merriweather" pitchFamily="34" charset="0"/>
                <a:ea typeface="Merriweather" pitchFamily="34" charset="-122"/>
                <a:cs typeface="Merriweather" pitchFamily="34" charset="-120"/>
              </a:rPr>
              <a:t>Cost Structure</a:t>
            </a:r>
            <a:endParaRPr lang="en-US" sz="1350" dirty="0"/>
          </a:p>
        </p:txBody>
      </p:sp>
      <p:sp>
        <p:nvSpPr>
          <p:cNvPr id="10" name="Text 8"/>
          <p:cNvSpPr/>
          <p:nvPr/>
        </p:nvSpPr>
        <p:spPr>
          <a:xfrm>
            <a:off x="5563195" y="2990136"/>
            <a:ext cx="3503890" cy="282654"/>
          </a:xfrm>
          <a:prstGeom prst="rect">
            <a:avLst/>
          </a:prstGeom>
          <a:noFill/>
          <a:ln/>
        </p:spPr>
        <p:txBody>
          <a:bodyPr wrap="none" lIns="0" tIns="0" rIns="0" bIns="0" rtlCol="0" anchor="t"/>
          <a:lstStyle/>
          <a:p>
            <a:pPr marL="0" indent="0" algn="l">
              <a:lnSpc>
                <a:spcPts val="2200"/>
              </a:lnSpc>
              <a:buNone/>
            </a:pPr>
            <a:r>
              <a:rPr lang="en-US" sz="1350" dirty="0">
                <a:solidFill>
                  <a:srgbClr val="E2E6E9"/>
                </a:solidFill>
                <a:latin typeface="Merriweather" pitchFamily="34" charset="0"/>
                <a:ea typeface="Merriweather" pitchFamily="34" charset="-122"/>
                <a:cs typeface="Merriweather" pitchFamily="34" charset="-120"/>
              </a:rPr>
              <a:t>High payroll, variable fuel/theft losses</a:t>
            </a:r>
            <a:endParaRPr lang="en-US" sz="1350" dirty="0"/>
          </a:p>
        </p:txBody>
      </p:sp>
      <p:sp>
        <p:nvSpPr>
          <p:cNvPr id="11" name="Text 9"/>
          <p:cNvSpPr/>
          <p:nvPr/>
        </p:nvSpPr>
        <p:spPr>
          <a:xfrm>
            <a:off x="9428083" y="2990136"/>
            <a:ext cx="3507700" cy="565309"/>
          </a:xfrm>
          <a:prstGeom prst="rect">
            <a:avLst/>
          </a:prstGeom>
          <a:noFill/>
          <a:ln/>
        </p:spPr>
        <p:txBody>
          <a:bodyPr wrap="square" lIns="0" tIns="0" rIns="0" bIns="0" rtlCol="0" anchor="t"/>
          <a:lstStyle/>
          <a:p>
            <a:pPr marL="0" indent="0" algn="l">
              <a:lnSpc>
                <a:spcPts val="2200"/>
              </a:lnSpc>
              <a:buNone/>
            </a:pPr>
            <a:r>
              <a:rPr lang="en-US" sz="1350" dirty="0">
                <a:solidFill>
                  <a:srgbClr val="E2E6E9"/>
                </a:solidFill>
                <a:latin typeface="Merriweather" pitchFamily="34" charset="0"/>
                <a:ea typeface="Merriweather" pitchFamily="34" charset="-122"/>
                <a:cs typeface="Merriweather" pitchFamily="34" charset="-120"/>
              </a:rPr>
              <a:t>Reduced payroll, optimized fuel, lower theft</a:t>
            </a:r>
            <a:endParaRPr lang="en-US" sz="1350" dirty="0"/>
          </a:p>
        </p:txBody>
      </p:sp>
      <p:sp>
        <p:nvSpPr>
          <p:cNvPr id="12" name="Shape 10"/>
          <p:cNvSpPr/>
          <p:nvPr/>
        </p:nvSpPr>
        <p:spPr>
          <a:xfrm>
            <a:off x="1516618" y="3669030"/>
            <a:ext cx="11595854" cy="509826"/>
          </a:xfrm>
          <a:prstGeom prst="rect">
            <a:avLst/>
          </a:prstGeom>
          <a:solidFill>
            <a:srgbClr val="FFFFFF">
              <a:alpha val="4000"/>
            </a:srgbClr>
          </a:solidFill>
          <a:ln/>
        </p:spPr>
      </p:sp>
      <p:sp>
        <p:nvSpPr>
          <p:cNvPr id="13" name="Text 11"/>
          <p:cNvSpPr/>
          <p:nvPr/>
        </p:nvSpPr>
        <p:spPr>
          <a:xfrm>
            <a:off x="1694498" y="3782616"/>
            <a:ext cx="3507700" cy="282654"/>
          </a:xfrm>
          <a:prstGeom prst="rect">
            <a:avLst/>
          </a:prstGeom>
          <a:noFill/>
          <a:ln/>
        </p:spPr>
        <p:txBody>
          <a:bodyPr wrap="none" lIns="0" tIns="0" rIns="0" bIns="0" rtlCol="0" anchor="t"/>
          <a:lstStyle/>
          <a:p>
            <a:pPr marL="0" indent="0" algn="l">
              <a:lnSpc>
                <a:spcPts val="2200"/>
              </a:lnSpc>
              <a:buNone/>
            </a:pPr>
            <a:r>
              <a:rPr lang="en-US" sz="1350" dirty="0">
                <a:solidFill>
                  <a:srgbClr val="E2E6E9"/>
                </a:solidFill>
                <a:latin typeface="Merriweather" pitchFamily="34" charset="0"/>
                <a:ea typeface="Merriweather" pitchFamily="34" charset="-122"/>
                <a:cs typeface="Merriweather" pitchFamily="34" charset="-120"/>
              </a:rPr>
              <a:t>Utilization</a:t>
            </a:r>
            <a:endParaRPr lang="en-US" sz="1350" dirty="0"/>
          </a:p>
        </p:txBody>
      </p:sp>
      <p:sp>
        <p:nvSpPr>
          <p:cNvPr id="14" name="Text 12"/>
          <p:cNvSpPr/>
          <p:nvPr/>
        </p:nvSpPr>
        <p:spPr>
          <a:xfrm>
            <a:off x="5563195" y="3782616"/>
            <a:ext cx="3503890" cy="282654"/>
          </a:xfrm>
          <a:prstGeom prst="rect">
            <a:avLst/>
          </a:prstGeom>
          <a:noFill/>
          <a:ln/>
        </p:spPr>
        <p:txBody>
          <a:bodyPr wrap="none" lIns="0" tIns="0" rIns="0" bIns="0" rtlCol="0" anchor="t"/>
          <a:lstStyle/>
          <a:p>
            <a:pPr marL="0" indent="0" algn="l">
              <a:lnSpc>
                <a:spcPts val="2200"/>
              </a:lnSpc>
              <a:buNone/>
            </a:pPr>
            <a:r>
              <a:rPr lang="en-US" sz="1350" dirty="0">
                <a:solidFill>
                  <a:srgbClr val="E2E6E9"/>
                </a:solidFill>
                <a:latin typeface="Merriweather" pitchFamily="34" charset="0"/>
                <a:ea typeface="Merriweather" pitchFamily="34" charset="-122"/>
                <a:cs typeface="Merriweather" pitchFamily="34" charset="-120"/>
              </a:rPr>
              <a:t>50-60% due to HOS limits</a:t>
            </a:r>
            <a:endParaRPr lang="en-US" sz="1350" dirty="0"/>
          </a:p>
        </p:txBody>
      </p:sp>
      <p:sp>
        <p:nvSpPr>
          <p:cNvPr id="15" name="Text 13"/>
          <p:cNvSpPr/>
          <p:nvPr/>
        </p:nvSpPr>
        <p:spPr>
          <a:xfrm>
            <a:off x="9428083" y="3782616"/>
            <a:ext cx="3507700" cy="282654"/>
          </a:xfrm>
          <a:prstGeom prst="rect">
            <a:avLst/>
          </a:prstGeom>
          <a:noFill/>
          <a:ln/>
        </p:spPr>
        <p:txBody>
          <a:bodyPr wrap="none" lIns="0" tIns="0" rIns="0" bIns="0" rtlCol="0" anchor="t"/>
          <a:lstStyle/>
          <a:p>
            <a:pPr marL="0" indent="0" algn="l">
              <a:lnSpc>
                <a:spcPts val="2200"/>
              </a:lnSpc>
              <a:buNone/>
            </a:pPr>
            <a:r>
              <a:rPr lang="en-US" sz="1350" dirty="0">
                <a:solidFill>
                  <a:srgbClr val="E2E6E9"/>
                </a:solidFill>
                <a:latin typeface="Merriweather" pitchFamily="34" charset="0"/>
                <a:ea typeface="Merriweather" pitchFamily="34" charset="-122"/>
                <a:cs typeface="Merriweather" pitchFamily="34" charset="-120"/>
              </a:rPr>
              <a:t>Up to 90%+, 24/7 operations possible</a:t>
            </a:r>
            <a:endParaRPr lang="en-US" sz="1350" dirty="0"/>
          </a:p>
        </p:txBody>
      </p:sp>
      <p:sp>
        <p:nvSpPr>
          <p:cNvPr id="16" name="Shape 14"/>
          <p:cNvSpPr/>
          <p:nvPr/>
        </p:nvSpPr>
        <p:spPr>
          <a:xfrm>
            <a:off x="1516618" y="4178856"/>
            <a:ext cx="11595854" cy="509826"/>
          </a:xfrm>
          <a:prstGeom prst="rect">
            <a:avLst/>
          </a:prstGeom>
          <a:solidFill>
            <a:srgbClr val="000000">
              <a:alpha val="4000"/>
            </a:srgbClr>
          </a:solidFill>
          <a:ln/>
        </p:spPr>
      </p:sp>
      <p:sp>
        <p:nvSpPr>
          <p:cNvPr id="17" name="Text 15"/>
          <p:cNvSpPr/>
          <p:nvPr/>
        </p:nvSpPr>
        <p:spPr>
          <a:xfrm>
            <a:off x="1694498" y="4292441"/>
            <a:ext cx="3507700" cy="282654"/>
          </a:xfrm>
          <a:prstGeom prst="rect">
            <a:avLst/>
          </a:prstGeom>
          <a:noFill/>
          <a:ln/>
        </p:spPr>
        <p:txBody>
          <a:bodyPr wrap="none" lIns="0" tIns="0" rIns="0" bIns="0" rtlCol="0" anchor="t"/>
          <a:lstStyle/>
          <a:p>
            <a:pPr marL="0" indent="0" algn="l">
              <a:lnSpc>
                <a:spcPts val="2200"/>
              </a:lnSpc>
              <a:buNone/>
            </a:pPr>
            <a:r>
              <a:rPr lang="en-US" sz="1350" dirty="0">
                <a:solidFill>
                  <a:srgbClr val="E2E6E9"/>
                </a:solidFill>
                <a:latin typeface="Merriweather" pitchFamily="34" charset="0"/>
                <a:ea typeface="Merriweather" pitchFamily="34" charset="-122"/>
                <a:cs typeface="Merriweather" pitchFamily="34" charset="-120"/>
              </a:rPr>
              <a:t>Lead Time Predictability</a:t>
            </a:r>
            <a:endParaRPr lang="en-US" sz="1350" dirty="0"/>
          </a:p>
        </p:txBody>
      </p:sp>
      <p:sp>
        <p:nvSpPr>
          <p:cNvPr id="18" name="Text 16"/>
          <p:cNvSpPr/>
          <p:nvPr/>
        </p:nvSpPr>
        <p:spPr>
          <a:xfrm>
            <a:off x="5563195" y="4292441"/>
            <a:ext cx="3503890" cy="282654"/>
          </a:xfrm>
          <a:prstGeom prst="rect">
            <a:avLst/>
          </a:prstGeom>
          <a:noFill/>
          <a:ln/>
        </p:spPr>
        <p:txBody>
          <a:bodyPr wrap="none" lIns="0" tIns="0" rIns="0" bIns="0" rtlCol="0" anchor="t"/>
          <a:lstStyle/>
          <a:p>
            <a:pPr marL="0" indent="0" algn="l">
              <a:lnSpc>
                <a:spcPts val="2200"/>
              </a:lnSpc>
              <a:buNone/>
            </a:pPr>
            <a:r>
              <a:rPr lang="en-US" sz="1350" dirty="0">
                <a:solidFill>
                  <a:srgbClr val="E2E6E9"/>
                </a:solidFill>
                <a:latin typeface="Merriweather" pitchFamily="34" charset="0"/>
                <a:ea typeface="Merriweather" pitchFamily="34" charset="-122"/>
                <a:cs typeface="Merriweather" pitchFamily="34" charset="-120"/>
              </a:rPr>
              <a:t>Lower, subject to human factors</a:t>
            </a:r>
            <a:endParaRPr lang="en-US" sz="1350" dirty="0"/>
          </a:p>
        </p:txBody>
      </p:sp>
      <p:sp>
        <p:nvSpPr>
          <p:cNvPr id="19" name="Text 17"/>
          <p:cNvSpPr/>
          <p:nvPr/>
        </p:nvSpPr>
        <p:spPr>
          <a:xfrm>
            <a:off x="9428083" y="4292441"/>
            <a:ext cx="3507700" cy="282654"/>
          </a:xfrm>
          <a:prstGeom prst="rect">
            <a:avLst/>
          </a:prstGeom>
          <a:noFill/>
          <a:ln/>
        </p:spPr>
        <p:txBody>
          <a:bodyPr wrap="none" lIns="0" tIns="0" rIns="0" bIns="0" rtlCol="0" anchor="t"/>
          <a:lstStyle/>
          <a:p>
            <a:pPr marL="0" indent="0" algn="l">
              <a:lnSpc>
                <a:spcPts val="2200"/>
              </a:lnSpc>
              <a:buNone/>
            </a:pPr>
            <a:r>
              <a:rPr lang="en-US" sz="1350" dirty="0">
                <a:solidFill>
                  <a:srgbClr val="E2E6E9"/>
                </a:solidFill>
                <a:latin typeface="Merriweather" pitchFamily="34" charset="0"/>
                <a:ea typeface="Merriweather" pitchFamily="34" charset="-122"/>
                <a:cs typeface="Merriweather" pitchFamily="34" charset="-120"/>
              </a:rPr>
              <a:t>High, consistent speeds and routes</a:t>
            </a:r>
            <a:endParaRPr lang="en-US" sz="1350" dirty="0"/>
          </a:p>
        </p:txBody>
      </p:sp>
      <p:sp>
        <p:nvSpPr>
          <p:cNvPr id="20" name="Shape 18"/>
          <p:cNvSpPr/>
          <p:nvPr/>
        </p:nvSpPr>
        <p:spPr>
          <a:xfrm>
            <a:off x="1516618" y="4688681"/>
            <a:ext cx="11595854" cy="792480"/>
          </a:xfrm>
          <a:prstGeom prst="rect">
            <a:avLst/>
          </a:prstGeom>
          <a:solidFill>
            <a:srgbClr val="FFFFFF">
              <a:alpha val="4000"/>
            </a:srgbClr>
          </a:solidFill>
          <a:ln/>
        </p:spPr>
      </p:sp>
      <p:sp>
        <p:nvSpPr>
          <p:cNvPr id="21" name="Text 19"/>
          <p:cNvSpPr/>
          <p:nvPr/>
        </p:nvSpPr>
        <p:spPr>
          <a:xfrm>
            <a:off x="1694498" y="4802267"/>
            <a:ext cx="3507700" cy="282654"/>
          </a:xfrm>
          <a:prstGeom prst="rect">
            <a:avLst/>
          </a:prstGeom>
          <a:noFill/>
          <a:ln/>
        </p:spPr>
        <p:txBody>
          <a:bodyPr wrap="none" lIns="0" tIns="0" rIns="0" bIns="0" rtlCol="0" anchor="t"/>
          <a:lstStyle/>
          <a:p>
            <a:pPr marL="0" indent="0" algn="l">
              <a:lnSpc>
                <a:spcPts val="2200"/>
              </a:lnSpc>
              <a:buNone/>
            </a:pPr>
            <a:r>
              <a:rPr lang="en-US" sz="1350" dirty="0">
                <a:solidFill>
                  <a:srgbClr val="E2E6E9"/>
                </a:solidFill>
                <a:latin typeface="Merriweather" pitchFamily="34" charset="0"/>
                <a:ea typeface="Merriweather" pitchFamily="34" charset="-122"/>
                <a:cs typeface="Merriweather" pitchFamily="34" charset="-120"/>
              </a:rPr>
              <a:t>Reliability/Visibility</a:t>
            </a:r>
            <a:endParaRPr lang="en-US" sz="1350" dirty="0"/>
          </a:p>
        </p:txBody>
      </p:sp>
      <p:sp>
        <p:nvSpPr>
          <p:cNvPr id="22" name="Text 20"/>
          <p:cNvSpPr/>
          <p:nvPr/>
        </p:nvSpPr>
        <p:spPr>
          <a:xfrm>
            <a:off x="5563195" y="4802267"/>
            <a:ext cx="3503890" cy="282654"/>
          </a:xfrm>
          <a:prstGeom prst="rect">
            <a:avLst/>
          </a:prstGeom>
          <a:noFill/>
          <a:ln/>
        </p:spPr>
        <p:txBody>
          <a:bodyPr wrap="none" lIns="0" tIns="0" rIns="0" bIns="0" rtlCol="0" anchor="t"/>
          <a:lstStyle/>
          <a:p>
            <a:pPr marL="0" indent="0" algn="l">
              <a:lnSpc>
                <a:spcPts val="2200"/>
              </a:lnSpc>
              <a:buNone/>
            </a:pPr>
            <a:r>
              <a:rPr lang="en-US" sz="1350" dirty="0">
                <a:solidFill>
                  <a:srgbClr val="E2E6E9"/>
                </a:solidFill>
                <a:latin typeface="Merriweather" pitchFamily="34" charset="0"/>
                <a:ea typeface="Merriweather" pitchFamily="34" charset="-122"/>
                <a:cs typeface="Merriweather" pitchFamily="34" charset="-120"/>
              </a:rPr>
              <a:t>Moderate, real-time tracking varies</a:t>
            </a:r>
            <a:endParaRPr lang="en-US" sz="1350" dirty="0"/>
          </a:p>
        </p:txBody>
      </p:sp>
      <p:sp>
        <p:nvSpPr>
          <p:cNvPr id="23" name="Text 21"/>
          <p:cNvSpPr/>
          <p:nvPr/>
        </p:nvSpPr>
        <p:spPr>
          <a:xfrm>
            <a:off x="9428083" y="4802267"/>
            <a:ext cx="3507700" cy="565309"/>
          </a:xfrm>
          <a:prstGeom prst="rect">
            <a:avLst/>
          </a:prstGeom>
          <a:noFill/>
          <a:ln/>
        </p:spPr>
        <p:txBody>
          <a:bodyPr wrap="square" lIns="0" tIns="0" rIns="0" bIns="0" rtlCol="0" anchor="t"/>
          <a:lstStyle/>
          <a:p>
            <a:pPr marL="0" indent="0" algn="l">
              <a:lnSpc>
                <a:spcPts val="2200"/>
              </a:lnSpc>
              <a:buNone/>
            </a:pPr>
            <a:r>
              <a:rPr lang="en-US" sz="1350" dirty="0">
                <a:solidFill>
                  <a:srgbClr val="E2E6E9"/>
                </a:solidFill>
                <a:latin typeface="Merriweather" pitchFamily="34" charset="0"/>
                <a:ea typeface="Merriweather" pitchFamily="34" charset="-122"/>
                <a:cs typeface="Merriweather" pitchFamily="34" charset="-120"/>
              </a:rPr>
              <a:t>High, continuous monitoring &amp; precise routing</a:t>
            </a:r>
            <a:endParaRPr lang="en-US" sz="1350" dirty="0"/>
          </a:p>
        </p:txBody>
      </p:sp>
      <p:sp>
        <p:nvSpPr>
          <p:cNvPr id="24" name="Shape 22"/>
          <p:cNvSpPr/>
          <p:nvPr/>
        </p:nvSpPr>
        <p:spPr>
          <a:xfrm>
            <a:off x="1516618" y="5481161"/>
            <a:ext cx="11595854" cy="509826"/>
          </a:xfrm>
          <a:prstGeom prst="rect">
            <a:avLst/>
          </a:prstGeom>
          <a:solidFill>
            <a:srgbClr val="000000">
              <a:alpha val="4000"/>
            </a:srgbClr>
          </a:solidFill>
          <a:ln/>
        </p:spPr>
      </p:sp>
      <p:sp>
        <p:nvSpPr>
          <p:cNvPr id="25" name="Text 23"/>
          <p:cNvSpPr/>
          <p:nvPr/>
        </p:nvSpPr>
        <p:spPr>
          <a:xfrm>
            <a:off x="1694498" y="5594747"/>
            <a:ext cx="3507700" cy="282654"/>
          </a:xfrm>
          <a:prstGeom prst="rect">
            <a:avLst/>
          </a:prstGeom>
          <a:noFill/>
          <a:ln/>
        </p:spPr>
        <p:txBody>
          <a:bodyPr wrap="none" lIns="0" tIns="0" rIns="0" bIns="0" rtlCol="0" anchor="t"/>
          <a:lstStyle/>
          <a:p>
            <a:pPr marL="0" indent="0" algn="l">
              <a:lnSpc>
                <a:spcPts val="2200"/>
              </a:lnSpc>
              <a:buNone/>
            </a:pPr>
            <a:r>
              <a:rPr lang="en-US" sz="1350" dirty="0">
                <a:solidFill>
                  <a:srgbClr val="E2E6E9"/>
                </a:solidFill>
                <a:latin typeface="Merriweather" pitchFamily="34" charset="0"/>
                <a:ea typeface="Merriweather" pitchFamily="34" charset="-122"/>
                <a:cs typeface="Merriweather" pitchFamily="34" charset="-120"/>
              </a:rPr>
              <a:t>Theft Risk Exposure</a:t>
            </a:r>
            <a:endParaRPr lang="en-US" sz="1350" dirty="0"/>
          </a:p>
        </p:txBody>
      </p:sp>
      <p:sp>
        <p:nvSpPr>
          <p:cNvPr id="26" name="Text 24"/>
          <p:cNvSpPr/>
          <p:nvPr/>
        </p:nvSpPr>
        <p:spPr>
          <a:xfrm>
            <a:off x="5563195" y="5594747"/>
            <a:ext cx="3503890" cy="282654"/>
          </a:xfrm>
          <a:prstGeom prst="rect">
            <a:avLst/>
          </a:prstGeom>
          <a:noFill/>
          <a:ln/>
        </p:spPr>
        <p:txBody>
          <a:bodyPr wrap="none" lIns="0" tIns="0" rIns="0" bIns="0" rtlCol="0" anchor="t"/>
          <a:lstStyle/>
          <a:p>
            <a:pPr marL="0" indent="0" algn="l">
              <a:lnSpc>
                <a:spcPts val="2200"/>
              </a:lnSpc>
              <a:buNone/>
            </a:pPr>
            <a:r>
              <a:rPr lang="en-US" sz="1350" dirty="0">
                <a:solidFill>
                  <a:srgbClr val="E2E6E9"/>
                </a:solidFill>
                <a:latin typeface="Merriweather" pitchFamily="34" charset="0"/>
                <a:ea typeface="Merriweather" pitchFamily="34" charset="-122"/>
                <a:cs typeface="Merriweather" pitchFamily="34" charset="-120"/>
              </a:rPr>
              <a:t>Moderate to high, cargo vulnerability</a:t>
            </a:r>
            <a:endParaRPr lang="en-US" sz="1350" dirty="0"/>
          </a:p>
        </p:txBody>
      </p:sp>
      <p:sp>
        <p:nvSpPr>
          <p:cNvPr id="27" name="Text 25"/>
          <p:cNvSpPr/>
          <p:nvPr/>
        </p:nvSpPr>
        <p:spPr>
          <a:xfrm>
            <a:off x="9428083" y="5594747"/>
            <a:ext cx="3507700" cy="282654"/>
          </a:xfrm>
          <a:prstGeom prst="rect">
            <a:avLst/>
          </a:prstGeom>
          <a:noFill/>
          <a:ln/>
        </p:spPr>
        <p:txBody>
          <a:bodyPr wrap="none" lIns="0" tIns="0" rIns="0" bIns="0" rtlCol="0" anchor="t"/>
          <a:lstStyle/>
          <a:p>
            <a:pPr marL="0" indent="0" algn="l">
              <a:lnSpc>
                <a:spcPts val="2200"/>
              </a:lnSpc>
              <a:buNone/>
            </a:pPr>
            <a:r>
              <a:rPr lang="en-US" sz="1350" dirty="0">
                <a:solidFill>
                  <a:srgbClr val="E2E6E9"/>
                </a:solidFill>
                <a:latin typeface="Merriweather" pitchFamily="34" charset="0"/>
                <a:ea typeface="Merriweather" pitchFamily="34" charset="-122"/>
                <a:cs typeface="Merriweather" pitchFamily="34" charset="-120"/>
              </a:rPr>
              <a:t>Reduced, enhanced security protocols</a:t>
            </a:r>
            <a:endParaRPr lang="en-US" sz="1350" dirty="0"/>
          </a:p>
        </p:txBody>
      </p:sp>
      <p:sp>
        <p:nvSpPr>
          <p:cNvPr id="28" name="Text 26"/>
          <p:cNvSpPr/>
          <p:nvPr/>
        </p:nvSpPr>
        <p:spPr>
          <a:xfrm>
            <a:off x="1508998" y="6197322"/>
            <a:ext cx="11612285" cy="1413272"/>
          </a:xfrm>
          <a:prstGeom prst="rect">
            <a:avLst/>
          </a:prstGeom>
          <a:noFill/>
          <a:ln/>
        </p:spPr>
        <p:txBody>
          <a:bodyPr wrap="square" lIns="0" tIns="0" rIns="0" bIns="0" rtlCol="0" anchor="t"/>
          <a:lstStyle/>
          <a:p>
            <a:pPr marL="0" indent="0" algn="l">
              <a:lnSpc>
                <a:spcPts val="2200"/>
              </a:lnSpc>
              <a:buNone/>
            </a:pPr>
            <a:r>
              <a:rPr lang="en-US" sz="1350" dirty="0">
                <a:solidFill>
                  <a:srgbClr val="E2E6E9"/>
                </a:solidFill>
                <a:latin typeface="Merriweather" pitchFamily="34" charset="0"/>
                <a:ea typeface="Merriweather" pitchFamily="34" charset="-122"/>
                <a:cs typeface="Merriweather" pitchFamily="34" charset="-120"/>
              </a:rPr>
              <a:t>This table starkly illustrates the transformative shift from traditional human-driven logistics to Level-4 autonomous operations. The biggest deltas lie in utilization, safety, and predictability. Autonomous trucks can operate continuously, maximizing asset use and significantly reducing the risks associated with human factors. The inherent predictability and transparency of autonomous systems will fundamentally change how freight is planned, executed, and delivered, leading to unparalleled efficiency and reliability across the supply chain.</a:t>
            </a:r>
            <a:endParaRPr lang="en-US" sz="13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3767018" y="296942"/>
            <a:ext cx="6628448" cy="337304"/>
          </a:xfrm>
          <a:prstGeom prst="rect">
            <a:avLst/>
          </a:prstGeom>
          <a:noFill/>
          <a:ln/>
        </p:spPr>
        <p:txBody>
          <a:bodyPr wrap="none" lIns="0" tIns="0" rIns="0" bIns="0" rtlCol="0" anchor="t"/>
          <a:lstStyle/>
          <a:p>
            <a:pPr marL="0" indent="0" algn="l">
              <a:lnSpc>
                <a:spcPts val="2650"/>
              </a:lnSpc>
              <a:buNone/>
            </a:pPr>
            <a:r>
              <a:rPr lang="en-US" sz="2100" dirty="0">
                <a:solidFill>
                  <a:srgbClr val="F5F0F0"/>
                </a:solidFill>
                <a:latin typeface="Merriweather" pitchFamily="34" charset="0"/>
                <a:ea typeface="Merriweather" pitchFamily="34" charset="-122"/>
                <a:cs typeface="Merriweather" pitchFamily="34" charset="-120"/>
              </a:rPr>
              <a:t>Value Creation Across Cost, Safety, Service, and ESG</a:t>
            </a:r>
            <a:endParaRPr lang="en-US" sz="2100" dirty="0"/>
          </a:p>
        </p:txBody>
      </p:sp>
      <p:sp>
        <p:nvSpPr>
          <p:cNvPr id="3" name="Text 1"/>
          <p:cNvSpPr/>
          <p:nvPr/>
        </p:nvSpPr>
        <p:spPr>
          <a:xfrm>
            <a:off x="4843224" y="1551861"/>
            <a:ext cx="1328142" cy="269915"/>
          </a:xfrm>
          <a:prstGeom prst="rect">
            <a:avLst/>
          </a:prstGeom>
          <a:noFill/>
          <a:ln/>
        </p:spPr>
        <p:txBody>
          <a:bodyPr wrap="none" lIns="0" tIns="0" rIns="0" bIns="0" rtlCol="0" anchor="t"/>
          <a:lstStyle/>
          <a:p>
            <a:pPr marL="0" indent="0" algn="ctr">
              <a:lnSpc>
                <a:spcPts val="2100"/>
              </a:lnSpc>
              <a:buNone/>
            </a:pPr>
            <a:r>
              <a:rPr lang="en-US" sz="2100" dirty="0">
                <a:solidFill>
                  <a:srgbClr val="E2E6E9"/>
                </a:solidFill>
                <a:latin typeface="Merriweather" pitchFamily="34" charset="0"/>
                <a:ea typeface="Merriweather" pitchFamily="34" charset="-122"/>
                <a:cs typeface="Merriweather" pitchFamily="34" charset="-120"/>
              </a:rPr>
              <a:t>↑ 30-40%</a:t>
            </a:r>
            <a:endParaRPr lang="en-US" sz="2100" dirty="0"/>
          </a:p>
        </p:txBody>
      </p:sp>
      <p:pic>
        <p:nvPicPr>
          <p:cNvPr id="4" name="Image 0" descr="preencoded.png"/>
          <p:cNvPicPr>
            <a:picLocks noChangeAspect="1"/>
          </p:cNvPicPr>
          <p:nvPr/>
        </p:nvPicPr>
        <p:blipFill>
          <a:blip r:embed="rId3"/>
          <a:stretch>
            <a:fillRect/>
          </a:stretch>
        </p:blipFill>
        <p:spPr>
          <a:xfrm>
            <a:off x="4697492" y="877014"/>
            <a:ext cx="1619726" cy="1619726"/>
          </a:xfrm>
          <a:prstGeom prst="rect">
            <a:avLst/>
          </a:prstGeom>
        </p:spPr>
      </p:pic>
      <p:sp>
        <p:nvSpPr>
          <p:cNvPr id="5" name="Text 2"/>
          <p:cNvSpPr/>
          <p:nvPr/>
        </p:nvSpPr>
        <p:spPr>
          <a:xfrm>
            <a:off x="4832390" y="2631519"/>
            <a:ext cx="1349812" cy="168712"/>
          </a:xfrm>
          <a:prstGeom prst="rect">
            <a:avLst/>
          </a:prstGeom>
          <a:noFill/>
          <a:ln/>
        </p:spPr>
        <p:txBody>
          <a:bodyPr wrap="none" lIns="0" tIns="0" rIns="0" bIns="0" rtlCol="0" anchor="t"/>
          <a:lstStyle/>
          <a:p>
            <a:pPr marL="0" indent="0" algn="ctr">
              <a:lnSpc>
                <a:spcPts val="1300"/>
              </a:lnSpc>
              <a:buNone/>
            </a:pPr>
            <a:r>
              <a:rPr lang="en-US" sz="1050" dirty="0">
                <a:solidFill>
                  <a:srgbClr val="E2E6E9"/>
                </a:solidFill>
                <a:latin typeface="Merriweather" pitchFamily="34" charset="0"/>
                <a:ea typeface="Merriweather" pitchFamily="34" charset="-122"/>
                <a:cs typeface="Merriweather" pitchFamily="34" charset="-120"/>
              </a:rPr>
              <a:t>Utilization Increase</a:t>
            </a:r>
            <a:endParaRPr lang="en-US" sz="1050" dirty="0"/>
          </a:p>
        </p:txBody>
      </p:sp>
      <p:sp>
        <p:nvSpPr>
          <p:cNvPr id="6" name="Text 3"/>
          <p:cNvSpPr/>
          <p:nvPr/>
        </p:nvSpPr>
        <p:spPr>
          <a:xfrm>
            <a:off x="3767018" y="2865001"/>
            <a:ext cx="3480673" cy="172760"/>
          </a:xfrm>
          <a:prstGeom prst="rect">
            <a:avLst/>
          </a:prstGeom>
          <a:noFill/>
          <a:ln/>
        </p:spPr>
        <p:txBody>
          <a:bodyPr wrap="none" lIns="0" tIns="0" rIns="0" bIns="0" rtlCol="0" anchor="t"/>
          <a:lstStyle/>
          <a:p>
            <a:pPr marL="0" indent="0" algn="ctr">
              <a:lnSpc>
                <a:spcPts val="1350"/>
              </a:lnSpc>
              <a:buNone/>
            </a:pPr>
            <a:r>
              <a:rPr lang="en-US" sz="850" dirty="0">
                <a:solidFill>
                  <a:srgbClr val="E2E6E9"/>
                </a:solidFill>
                <a:latin typeface="Merriweather" pitchFamily="34" charset="0"/>
                <a:ea typeface="Merriweather" pitchFamily="34" charset="-122"/>
                <a:cs typeface="Merriweather" pitchFamily="34" charset="-120"/>
              </a:rPr>
              <a:t>Maximize asset uptime for continuous operations.</a:t>
            </a:r>
            <a:endParaRPr lang="en-US" sz="850" dirty="0"/>
          </a:p>
        </p:txBody>
      </p:sp>
      <p:sp>
        <p:nvSpPr>
          <p:cNvPr id="7" name="Text 4"/>
          <p:cNvSpPr/>
          <p:nvPr/>
        </p:nvSpPr>
        <p:spPr>
          <a:xfrm>
            <a:off x="8458795" y="1551861"/>
            <a:ext cx="1328142" cy="269915"/>
          </a:xfrm>
          <a:prstGeom prst="rect">
            <a:avLst/>
          </a:prstGeom>
          <a:noFill/>
          <a:ln/>
        </p:spPr>
        <p:txBody>
          <a:bodyPr wrap="none" lIns="0" tIns="0" rIns="0" bIns="0" rtlCol="0" anchor="t"/>
          <a:lstStyle/>
          <a:p>
            <a:pPr marL="0" indent="0" algn="ctr">
              <a:lnSpc>
                <a:spcPts val="2100"/>
              </a:lnSpc>
              <a:buNone/>
            </a:pPr>
            <a:r>
              <a:rPr lang="en-US" sz="2100" dirty="0">
                <a:solidFill>
                  <a:srgbClr val="E2E6E9"/>
                </a:solidFill>
                <a:latin typeface="Merriweather" pitchFamily="34" charset="0"/>
                <a:ea typeface="Merriweather" pitchFamily="34" charset="-122"/>
                <a:cs typeface="Merriweather" pitchFamily="34" charset="-120"/>
              </a:rPr>
              <a:t>↓ 25-35%</a:t>
            </a:r>
            <a:endParaRPr lang="en-US" sz="2100" dirty="0"/>
          </a:p>
        </p:txBody>
      </p:sp>
      <p:pic>
        <p:nvPicPr>
          <p:cNvPr id="8" name="Image 1" descr="preencoded.png"/>
          <p:cNvPicPr>
            <a:picLocks noChangeAspect="1"/>
          </p:cNvPicPr>
          <p:nvPr/>
        </p:nvPicPr>
        <p:blipFill>
          <a:blip r:embed="rId4"/>
          <a:stretch>
            <a:fillRect/>
          </a:stretch>
        </p:blipFill>
        <p:spPr>
          <a:xfrm>
            <a:off x="8313063" y="877014"/>
            <a:ext cx="1619726" cy="1619726"/>
          </a:xfrm>
          <a:prstGeom prst="rect">
            <a:avLst/>
          </a:prstGeom>
        </p:spPr>
      </p:pic>
      <p:sp>
        <p:nvSpPr>
          <p:cNvPr id="9" name="Text 5"/>
          <p:cNvSpPr/>
          <p:nvPr/>
        </p:nvSpPr>
        <p:spPr>
          <a:xfrm>
            <a:off x="8335447" y="2631519"/>
            <a:ext cx="1574959" cy="168712"/>
          </a:xfrm>
          <a:prstGeom prst="rect">
            <a:avLst/>
          </a:prstGeom>
          <a:noFill/>
          <a:ln/>
        </p:spPr>
        <p:txBody>
          <a:bodyPr wrap="none" lIns="0" tIns="0" rIns="0" bIns="0" rtlCol="0" anchor="t"/>
          <a:lstStyle/>
          <a:p>
            <a:pPr marL="0" indent="0" algn="ctr">
              <a:lnSpc>
                <a:spcPts val="1300"/>
              </a:lnSpc>
              <a:buNone/>
            </a:pPr>
            <a:r>
              <a:rPr lang="en-US" sz="1050" dirty="0">
                <a:solidFill>
                  <a:srgbClr val="E2E6E9"/>
                </a:solidFill>
                <a:latin typeface="Merriweather" pitchFamily="34" charset="0"/>
                <a:ea typeface="Merriweather" pitchFamily="34" charset="-122"/>
                <a:cs typeface="Merriweather" pitchFamily="34" charset="-120"/>
              </a:rPr>
              <a:t>Cost/Ton-Km Reduction</a:t>
            </a:r>
            <a:endParaRPr lang="en-US" sz="1050" dirty="0"/>
          </a:p>
        </p:txBody>
      </p:sp>
      <p:sp>
        <p:nvSpPr>
          <p:cNvPr id="10" name="Text 6"/>
          <p:cNvSpPr/>
          <p:nvPr/>
        </p:nvSpPr>
        <p:spPr>
          <a:xfrm>
            <a:off x="7382589" y="2865001"/>
            <a:ext cx="3480792" cy="345519"/>
          </a:xfrm>
          <a:prstGeom prst="rect">
            <a:avLst/>
          </a:prstGeom>
          <a:noFill/>
          <a:ln/>
        </p:spPr>
        <p:txBody>
          <a:bodyPr wrap="square" lIns="0" tIns="0" rIns="0" bIns="0" rtlCol="0" anchor="t"/>
          <a:lstStyle/>
          <a:p>
            <a:pPr marL="0" indent="0" algn="ctr">
              <a:lnSpc>
                <a:spcPts val="1350"/>
              </a:lnSpc>
              <a:buNone/>
            </a:pPr>
            <a:r>
              <a:rPr lang="en-US" sz="850" dirty="0">
                <a:solidFill>
                  <a:srgbClr val="E2E6E9"/>
                </a:solidFill>
                <a:latin typeface="Merriweather" pitchFamily="34" charset="0"/>
                <a:ea typeface="Merriweather" pitchFamily="34" charset="-122"/>
                <a:cs typeface="Merriweather" pitchFamily="34" charset="-120"/>
              </a:rPr>
              <a:t>Lower operational costs through efficiency and optimized resource use.</a:t>
            </a:r>
            <a:endParaRPr lang="en-US" sz="850" dirty="0"/>
          </a:p>
        </p:txBody>
      </p:sp>
      <p:sp>
        <p:nvSpPr>
          <p:cNvPr id="11" name="Text 7"/>
          <p:cNvSpPr/>
          <p:nvPr/>
        </p:nvSpPr>
        <p:spPr>
          <a:xfrm>
            <a:off x="4843224" y="4128135"/>
            <a:ext cx="1328142" cy="269915"/>
          </a:xfrm>
          <a:prstGeom prst="rect">
            <a:avLst/>
          </a:prstGeom>
          <a:noFill/>
          <a:ln/>
        </p:spPr>
        <p:txBody>
          <a:bodyPr wrap="none" lIns="0" tIns="0" rIns="0" bIns="0" rtlCol="0" anchor="t"/>
          <a:lstStyle/>
          <a:p>
            <a:pPr marL="0" indent="0" algn="ctr">
              <a:lnSpc>
                <a:spcPts val="2100"/>
              </a:lnSpc>
              <a:buNone/>
            </a:pPr>
            <a:r>
              <a:rPr lang="en-US" sz="2100" dirty="0">
                <a:solidFill>
                  <a:srgbClr val="E2E6E9"/>
                </a:solidFill>
                <a:latin typeface="Merriweather" pitchFamily="34" charset="0"/>
                <a:ea typeface="Merriweather" pitchFamily="34" charset="-122"/>
                <a:cs typeface="Merriweather" pitchFamily="34" charset="-120"/>
              </a:rPr>
              <a:t>↓ 80-90%</a:t>
            </a:r>
            <a:endParaRPr lang="en-US" sz="2100" dirty="0"/>
          </a:p>
        </p:txBody>
      </p:sp>
      <p:pic>
        <p:nvPicPr>
          <p:cNvPr id="12" name="Image 2" descr="preencoded.png"/>
          <p:cNvPicPr>
            <a:picLocks noChangeAspect="1"/>
          </p:cNvPicPr>
          <p:nvPr/>
        </p:nvPicPr>
        <p:blipFill>
          <a:blip r:embed="rId5"/>
          <a:stretch>
            <a:fillRect/>
          </a:stretch>
        </p:blipFill>
        <p:spPr>
          <a:xfrm>
            <a:off x="4697492" y="3453289"/>
            <a:ext cx="1619726" cy="1619726"/>
          </a:xfrm>
          <a:prstGeom prst="rect">
            <a:avLst/>
          </a:prstGeom>
        </p:spPr>
      </p:pic>
      <p:sp>
        <p:nvSpPr>
          <p:cNvPr id="13" name="Text 8"/>
          <p:cNvSpPr/>
          <p:nvPr/>
        </p:nvSpPr>
        <p:spPr>
          <a:xfrm>
            <a:off x="4757976" y="5207794"/>
            <a:ext cx="1498640" cy="168712"/>
          </a:xfrm>
          <a:prstGeom prst="rect">
            <a:avLst/>
          </a:prstGeom>
          <a:noFill/>
          <a:ln/>
        </p:spPr>
        <p:txBody>
          <a:bodyPr wrap="none" lIns="0" tIns="0" rIns="0" bIns="0" rtlCol="0" anchor="t"/>
          <a:lstStyle/>
          <a:p>
            <a:pPr marL="0" indent="0" algn="ctr">
              <a:lnSpc>
                <a:spcPts val="1300"/>
              </a:lnSpc>
              <a:buNone/>
            </a:pPr>
            <a:r>
              <a:rPr lang="en-US" sz="1050" dirty="0">
                <a:solidFill>
                  <a:srgbClr val="E2E6E9"/>
                </a:solidFill>
                <a:latin typeface="Merriweather" pitchFamily="34" charset="0"/>
                <a:ea typeface="Merriweather" pitchFamily="34" charset="-122"/>
                <a:cs typeface="Merriweather" pitchFamily="34" charset="-120"/>
              </a:rPr>
              <a:t>Incidents/Km Decrease</a:t>
            </a:r>
            <a:endParaRPr lang="en-US" sz="1050" dirty="0"/>
          </a:p>
        </p:txBody>
      </p:sp>
      <p:sp>
        <p:nvSpPr>
          <p:cNvPr id="14" name="Text 9"/>
          <p:cNvSpPr/>
          <p:nvPr/>
        </p:nvSpPr>
        <p:spPr>
          <a:xfrm>
            <a:off x="3767018" y="5441275"/>
            <a:ext cx="3480673" cy="172760"/>
          </a:xfrm>
          <a:prstGeom prst="rect">
            <a:avLst/>
          </a:prstGeom>
          <a:noFill/>
          <a:ln/>
        </p:spPr>
        <p:txBody>
          <a:bodyPr wrap="none" lIns="0" tIns="0" rIns="0" bIns="0" rtlCol="0" anchor="t"/>
          <a:lstStyle/>
          <a:p>
            <a:pPr marL="0" indent="0" algn="ctr">
              <a:lnSpc>
                <a:spcPts val="1350"/>
              </a:lnSpc>
              <a:buNone/>
            </a:pPr>
            <a:r>
              <a:rPr lang="en-US" sz="850" dirty="0">
                <a:solidFill>
                  <a:srgbClr val="E2E6E9"/>
                </a:solidFill>
                <a:latin typeface="Merriweather" pitchFamily="34" charset="0"/>
                <a:ea typeface="Merriweather" pitchFamily="34" charset="-122"/>
                <a:cs typeface="Merriweather" pitchFamily="34" charset="-120"/>
              </a:rPr>
              <a:t>Significantly enhance safety by mitigating human error.</a:t>
            </a:r>
            <a:endParaRPr lang="en-US" sz="850" dirty="0"/>
          </a:p>
        </p:txBody>
      </p:sp>
      <p:sp>
        <p:nvSpPr>
          <p:cNvPr id="15" name="Text 10"/>
          <p:cNvSpPr/>
          <p:nvPr/>
        </p:nvSpPr>
        <p:spPr>
          <a:xfrm>
            <a:off x="8458795" y="4128135"/>
            <a:ext cx="1328142" cy="269915"/>
          </a:xfrm>
          <a:prstGeom prst="rect">
            <a:avLst/>
          </a:prstGeom>
          <a:noFill/>
          <a:ln/>
        </p:spPr>
        <p:txBody>
          <a:bodyPr wrap="none" lIns="0" tIns="0" rIns="0" bIns="0" rtlCol="0" anchor="t"/>
          <a:lstStyle/>
          <a:p>
            <a:pPr marL="0" indent="0" algn="ctr">
              <a:lnSpc>
                <a:spcPts val="2100"/>
              </a:lnSpc>
              <a:buNone/>
            </a:pPr>
            <a:r>
              <a:rPr lang="en-US" sz="2100" dirty="0">
                <a:solidFill>
                  <a:srgbClr val="E2E6E9"/>
                </a:solidFill>
                <a:latin typeface="Merriweather" pitchFamily="34" charset="0"/>
                <a:ea typeface="Merriweather" pitchFamily="34" charset="-122"/>
                <a:cs typeface="Merriweather" pitchFamily="34" charset="-120"/>
              </a:rPr>
              <a:t>↑ 95%</a:t>
            </a:r>
            <a:endParaRPr lang="en-US" sz="2100" dirty="0"/>
          </a:p>
        </p:txBody>
      </p:sp>
      <p:pic>
        <p:nvPicPr>
          <p:cNvPr id="16" name="Image 3" descr="preencoded.png"/>
          <p:cNvPicPr>
            <a:picLocks noChangeAspect="1"/>
          </p:cNvPicPr>
          <p:nvPr/>
        </p:nvPicPr>
        <p:blipFill>
          <a:blip r:embed="rId6"/>
          <a:stretch>
            <a:fillRect/>
          </a:stretch>
        </p:blipFill>
        <p:spPr>
          <a:xfrm>
            <a:off x="8313063" y="3453289"/>
            <a:ext cx="1619726" cy="1619726"/>
          </a:xfrm>
          <a:prstGeom prst="rect">
            <a:avLst/>
          </a:prstGeom>
        </p:spPr>
      </p:pic>
      <p:sp>
        <p:nvSpPr>
          <p:cNvPr id="17" name="Text 11"/>
          <p:cNvSpPr/>
          <p:nvPr/>
        </p:nvSpPr>
        <p:spPr>
          <a:xfrm>
            <a:off x="8448080" y="5207794"/>
            <a:ext cx="1349812" cy="168712"/>
          </a:xfrm>
          <a:prstGeom prst="rect">
            <a:avLst/>
          </a:prstGeom>
          <a:noFill/>
          <a:ln/>
        </p:spPr>
        <p:txBody>
          <a:bodyPr wrap="none" lIns="0" tIns="0" rIns="0" bIns="0" rtlCol="0" anchor="t"/>
          <a:lstStyle/>
          <a:p>
            <a:pPr marL="0" indent="0" algn="ctr">
              <a:lnSpc>
                <a:spcPts val="1300"/>
              </a:lnSpc>
              <a:buNone/>
            </a:pPr>
            <a:r>
              <a:rPr lang="en-US" sz="1050" dirty="0">
                <a:solidFill>
                  <a:srgbClr val="E2E6E9"/>
                </a:solidFill>
                <a:latin typeface="Merriweather" pitchFamily="34" charset="0"/>
                <a:ea typeface="Merriweather" pitchFamily="34" charset="-122"/>
                <a:cs typeface="Merriweather" pitchFamily="34" charset="-120"/>
              </a:rPr>
              <a:t>ETA/OTIF Reliability</a:t>
            </a:r>
            <a:endParaRPr lang="en-US" sz="1050" dirty="0"/>
          </a:p>
        </p:txBody>
      </p:sp>
      <p:sp>
        <p:nvSpPr>
          <p:cNvPr id="18" name="Text 12"/>
          <p:cNvSpPr/>
          <p:nvPr/>
        </p:nvSpPr>
        <p:spPr>
          <a:xfrm>
            <a:off x="7382589" y="5441275"/>
            <a:ext cx="3480792" cy="172760"/>
          </a:xfrm>
          <a:prstGeom prst="rect">
            <a:avLst/>
          </a:prstGeom>
          <a:noFill/>
          <a:ln/>
        </p:spPr>
        <p:txBody>
          <a:bodyPr wrap="none" lIns="0" tIns="0" rIns="0" bIns="0" rtlCol="0" anchor="t"/>
          <a:lstStyle/>
          <a:p>
            <a:pPr marL="0" indent="0" algn="ctr">
              <a:lnSpc>
                <a:spcPts val="1350"/>
              </a:lnSpc>
              <a:buNone/>
            </a:pPr>
            <a:r>
              <a:rPr lang="en-US" sz="850" dirty="0">
                <a:solidFill>
                  <a:srgbClr val="E2E6E9"/>
                </a:solidFill>
                <a:latin typeface="Merriweather" pitchFamily="34" charset="0"/>
                <a:ea typeface="Merriweather" pitchFamily="34" charset="-122"/>
                <a:cs typeface="Merriweather" pitchFamily="34" charset="-120"/>
              </a:rPr>
              <a:t>Boost on-time delivery and estimated time of arrival accuracy.</a:t>
            </a:r>
            <a:endParaRPr lang="en-US" sz="850" dirty="0"/>
          </a:p>
        </p:txBody>
      </p:sp>
      <p:sp>
        <p:nvSpPr>
          <p:cNvPr id="19" name="Text 13"/>
          <p:cNvSpPr/>
          <p:nvPr/>
        </p:nvSpPr>
        <p:spPr>
          <a:xfrm>
            <a:off x="4843224" y="6531650"/>
            <a:ext cx="1328142" cy="269915"/>
          </a:xfrm>
          <a:prstGeom prst="rect">
            <a:avLst/>
          </a:prstGeom>
          <a:noFill/>
          <a:ln/>
        </p:spPr>
        <p:txBody>
          <a:bodyPr wrap="none" lIns="0" tIns="0" rIns="0" bIns="0" rtlCol="0" anchor="t"/>
          <a:lstStyle/>
          <a:p>
            <a:pPr marL="0" indent="0" algn="ctr">
              <a:lnSpc>
                <a:spcPts val="2100"/>
              </a:lnSpc>
              <a:buNone/>
            </a:pPr>
            <a:r>
              <a:rPr lang="en-US" sz="2100" dirty="0">
                <a:solidFill>
                  <a:srgbClr val="E2E6E9"/>
                </a:solidFill>
                <a:latin typeface="Merriweather" pitchFamily="34" charset="0"/>
                <a:ea typeface="Merriweather" pitchFamily="34" charset="-122"/>
                <a:cs typeface="Merriweather" pitchFamily="34" charset="-120"/>
              </a:rPr>
              <a:t>↓ 50-70%</a:t>
            </a:r>
            <a:endParaRPr lang="en-US" sz="2100" dirty="0"/>
          </a:p>
        </p:txBody>
      </p:sp>
      <p:pic>
        <p:nvPicPr>
          <p:cNvPr id="20" name="Image 4" descr="preencoded.png"/>
          <p:cNvPicPr>
            <a:picLocks noChangeAspect="1"/>
          </p:cNvPicPr>
          <p:nvPr/>
        </p:nvPicPr>
        <p:blipFill>
          <a:blip r:embed="rId7"/>
          <a:stretch>
            <a:fillRect/>
          </a:stretch>
        </p:blipFill>
        <p:spPr>
          <a:xfrm>
            <a:off x="4697492" y="5856803"/>
            <a:ext cx="1619726" cy="1619726"/>
          </a:xfrm>
          <a:prstGeom prst="rect">
            <a:avLst/>
          </a:prstGeom>
        </p:spPr>
      </p:pic>
      <p:sp>
        <p:nvSpPr>
          <p:cNvPr id="21" name="Text 14"/>
          <p:cNvSpPr/>
          <p:nvPr/>
        </p:nvSpPr>
        <p:spPr>
          <a:xfrm>
            <a:off x="4830604" y="7611308"/>
            <a:ext cx="1353503" cy="168712"/>
          </a:xfrm>
          <a:prstGeom prst="rect">
            <a:avLst/>
          </a:prstGeom>
          <a:noFill/>
          <a:ln/>
        </p:spPr>
        <p:txBody>
          <a:bodyPr wrap="none" lIns="0" tIns="0" rIns="0" bIns="0" rtlCol="0" anchor="t"/>
          <a:lstStyle/>
          <a:p>
            <a:pPr marL="0" indent="0" algn="ctr">
              <a:lnSpc>
                <a:spcPts val="1300"/>
              </a:lnSpc>
              <a:buNone/>
            </a:pPr>
            <a:r>
              <a:rPr lang="en-US" sz="1050" dirty="0">
                <a:solidFill>
                  <a:srgbClr val="E2E6E9"/>
                </a:solidFill>
                <a:latin typeface="Merriweather" pitchFamily="34" charset="0"/>
                <a:ea typeface="Merriweather" pitchFamily="34" charset="-122"/>
                <a:cs typeface="Merriweather" pitchFamily="34" charset="-120"/>
              </a:rPr>
              <a:t>Theft-Related Losses</a:t>
            </a:r>
            <a:endParaRPr lang="en-US" sz="1050" dirty="0"/>
          </a:p>
        </p:txBody>
      </p:sp>
      <p:sp>
        <p:nvSpPr>
          <p:cNvPr id="22" name="Text 15"/>
          <p:cNvSpPr/>
          <p:nvPr/>
        </p:nvSpPr>
        <p:spPr>
          <a:xfrm>
            <a:off x="3767018" y="7844790"/>
            <a:ext cx="3480673" cy="172760"/>
          </a:xfrm>
          <a:prstGeom prst="rect">
            <a:avLst/>
          </a:prstGeom>
          <a:noFill/>
          <a:ln/>
        </p:spPr>
        <p:txBody>
          <a:bodyPr wrap="none" lIns="0" tIns="0" rIns="0" bIns="0" rtlCol="0" anchor="t"/>
          <a:lstStyle/>
          <a:p>
            <a:pPr marL="0" indent="0" algn="ctr">
              <a:lnSpc>
                <a:spcPts val="1350"/>
              </a:lnSpc>
              <a:buNone/>
            </a:pPr>
            <a:r>
              <a:rPr lang="en-US" sz="850" dirty="0">
                <a:solidFill>
                  <a:srgbClr val="E2E6E9"/>
                </a:solidFill>
                <a:latin typeface="Merriweather" pitchFamily="34" charset="0"/>
                <a:ea typeface="Merriweather" pitchFamily="34" charset="-122"/>
                <a:cs typeface="Merriweather" pitchFamily="34" charset="-120"/>
              </a:rPr>
              <a:t>Reduce cargo vulnerability with advanced security and monitoring.</a:t>
            </a:r>
            <a:endParaRPr lang="en-US" sz="850" dirty="0"/>
          </a:p>
        </p:txBody>
      </p:sp>
      <p:sp>
        <p:nvSpPr>
          <p:cNvPr id="23" name="Text 16"/>
          <p:cNvSpPr/>
          <p:nvPr/>
        </p:nvSpPr>
        <p:spPr>
          <a:xfrm>
            <a:off x="8458795" y="6531650"/>
            <a:ext cx="1328142" cy="269915"/>
          </a:xfrm>
          <a:prstGeom prst="rect">
            <a:avLst/>
          </a:prstGeom>
          <a:noFill/>
          <a:ln/>
        </p:spPr>
        <p:txBody>
          <a:bodyPr wrap="none" lIns="0" tIns="0" rIns="0" bIns="0" rtlCol="0" anchor="t"/>
          <a:lstStyle/>
          <a:p>
            <a:pPr marL="0" indent="0" algn="ctr">
              <a:lnSpc>
                <a:spcPts val="2100"/>
              </a:lnSpc>
              <a:buNone/>
            </a:pPr>
            <a:r>
              <a:rPr lang="en-US" sz="2100" dirty="0">
                <a:solidFill>
                  <a:srgbClr val="E2E6E9"/>
                </a:solidFill>
                <a:latin typeface="Merriweather" pitchFamily="34" charset="0"/>
                <a:ea typeface="Merriweather" pitchFamily="34" charset="-122"/>
                <a:cs typeface="Merriweather" pitchFamily="34" charset="-120"/>
              </a:rPr>
              <a:t>↓ 15-20%</a:t>
            </a:r>
            <a:endParaRPr lang="en-US" sz="2100" dirty="0"/>
          </a:p>
        </p:txBody>
      </p:sp>
      <p:pic>
        <p:nvPicPr>
          <p:cNvPr id="24" name="Image 5" descr="preencoded.png"/>
          <p:cNvPicPr>
            <a:picLocks noChangeAspect="1"/>
          </p:cNvPicPr>
          <p:nvPr/>
        </p:nvPicPr>
        <p:blipFill>
          <a:blip r:embed="rId8"/>
          <a:stretch>
            <a:fillRect/>
          </a:stretch>
        </p:blipFill>
        <p:spPr>
          <a:xfrm>
            <a:off x="8313063" y="5856803"/>
            <a:ext cx="1619726" cy="1619726"/>
          </a:xfrm>
          <a:prstGeom prst="rect">
            <a:avLst/>
          </a:prstGeom>
        </p:spPr>
      </p:pic>
      <p:sp>
        <p:nvSpPr>
          <p:cNvPr id="25" name="Text 17"/>
          <p:cNvSpPr/>
          <p:nvPr/>
        </p:nvSpPr>
        <p:spPr>
          <a:xfrm>
            <a:off x="8346758" y="7611308"/>
            <a:ext cx="1552456" cy="168712"/>
          </a:xfrm>
          <a:prstGeom prst="rect">
            <a:avLst/>
          </a:prstGeom>
          <a:noFill/>
          <a:ln/>
        </p:spPr>
        <p:txBody>
          <a:bodyPr wrap="none" lIns="0" tIns="0" rIns="0" bIns="0" rtlCol="0" anchor="t"/>
          <a:lstStyle/>
          <a:p>
            <a:pPr marL="0" indent="0" algn="ctr">
              <a:lnSpc>
                <a:spcPts val="1300"/>
              </a:lnSpc>
              <a:buNone/>
            </a:pPr>
            <a:r>
              <a:rPr lang="en-US" sz="1050" dirty="0">
                <a:solidFill>
                  <a:srgbClr val="E2E6E9"/>
                </a:solidFill>
                <a:latin typeface="Merriweather" pitchFamily="34" charset="0"/>
                <a:ea typeface="Merriweather" pitchFamily="34" charset="-122"/>
                <a:cs typeface="Merriweather" pitchFamily="34" charset="-120"/>
              </a:rPr>
              <a:t>CO2/Ton-Km Reduction</a:t>
            </a:r>
            <a:endParaRPr lang="en-US" sz="1050" dirty="0"/>
          </a:p>
        </p:txBody>
      </p:sp>
      <p:sp>
        <p:nvSpPr>
          <p:cNvPr id="26" name="Text 18"/>
          <p:cNvSpPr/>
          <p:nvPr/>
        </p:nvSpPr>
        <p:spPr>
          <a:xfrm>
            <a:off x="7382589" y="7844790"/>
            <a:ext cx="3480792" cy="345519"/>
          </a:xfrm>
          <a:prstGeom prst="rect">
            <a:avLst/>
          </a:prstGeom>
          <a:noFill/>
          <a:ln/>
        </p:spPr>
        <p:txBody>
          <a:bodyPr wrap="square" lIns="0" tIns="0" rIns="0" bIns="0" rtlCol="0" anchor="t"/>
          <a:lstStyle/>
          <a:p>
            <a:pPr marL="0" indent="0" algn="ctr">
              <a:lnSpc>
                <a:spcPts val="1350"/>
              </a:lnSpc>
              <a:buNone/>
            </a:pPr>
            <a:r>
              <a:rPr lang="en-US" sz="850" dirty="0">
                <a:solidFill>
                  <a:srgbClr val="E2E6E9"/>
                </a:solidFill>
                <a:latin typeface="Merriweather" pitchFamily="34" charset="0"/>
                <a:ea typeface="Merriweather" pitchFamily="34" charset="-122"/>
                <a:cs typeface="Merriweather" pitchFamily="34" charset="-120"/>
              </a:rPr>
              <a:t>Achieve environmental benefits through optimized driving and routing.</a:t>
            </a:r>
            <a:endParaRPr lang="en-US" sz="850" dirty="0"/>
          </a:p>
        </p:txBody>
      </p:sp>
      <p:sp>
        <p:nvSpPr>
          <p:cNvPr id="27" name="Text 19"/>
          <p:cNvSpPr/>
          <p:nvPr/>
        </p:nvSpPr>
        <p:spPr>
          <a:xfrm>
            <a:off x="3767018" y="8311753"/>
            <a:ext cx="7096363" cy="863798"/>
          </a:xfrm>
          <a:prstGeom prst="rect">
            <a:avLst/>
          </a:prstGeom>
          <a:noFill/>
          <a:ln/>
        </p:spPr>
        <p:txBody>
          <a:bodyPr wrap="square" lIns="0" tIns="0" rIns="0" bIns="0" rtlCol="0" anchor="t"/>
          <a:lstStyle/>
          <a:p>
            <a:pPr marL="0" indent="0" algn="l">
              <a:lnSpc>
                <a:spcPts val="1350"/>
              </a:lnSpc>
              <a:buNone/>
            </a:pPr>
            <a:r>
              <a:rPr lang="en-US" sz="850" dirty="0">
                <a:solidFill>
                  <a:srgbClr val="E2E6E9"/>
                </a:solidFill>
                <a:latin typeface="Merriweather" pitchFamily="34" charset="0"/>
                <a:ea typeface="Merriweather" pitchFamily="34" charset="-122"/>
                <a:cs typeface="Merriweather" pitchFamily="34" charset="-120"/>
              </a:rPr>
              <a:t>These target ranges represent significant gains across all key performance indicators, reflecting the estimated impact of L4 hub-to-hub autonomy. It's important to note that these are estimates to be validated in pilots, with initial gains focusing on utilization and safety. Full economic impact, especially cost reduction, will scale with broader adoption. The overall value proposition extends beyond direct financial savings, encompassing enhanced safety, superior service levels, and improved environmental performance, aligning with modern ESG goals. Each KPI will be rigorously tracked and used as a go/no-go gate for subsequent phases of deployment.</a:t>
            </a:r>
            <a:endParaRPr lang="en-US" sz="8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806410" y="554355"/>
            <a:ext cx="13017579" cy="1259919"/>
          </a:xfrm>
          <a:prstGeom prst="rect">
            <a:avLst/>
          </a:prstGeom>
          <a:noFill/>
          <a:ln/>
        </p:spPr>
        <p:txBody>
          <a:bodyPr wrap="square" lIns="0" tIns="0" rIns="0" bIns="0" rtlCol="0" anchor="t"/>
          <a:lstStyle/>
          <a:p>
            <a:pPr marL="0" indent="0" algn="l">
              <a:lnSpc>
                <a:spcPts val="4950"/>
              </a:lnSpc>
              <a:buNone/>
            </a:pPr>
            <a:r>
              <a:rPr lang="en-US" sz="3950" dirty="0">
                <a:solidFill>
                  <a:srgbClr val="F5F0F0"/>
                </a:solidFill>
                <a:latin typeface="Merriweather" pitchFamily="34" charset="0"/>
                <a:ea typeface="Merriweather" pitchFamily="34" charset="-122"/>
                <a:cs typeface="Merriweather" pitchFamily="34" charset="-120"/>
              </a:rPr>
              <a:t>Adoption Succeeds Only If Risks Are Actively Managed</a:t>
            </a:r>
            <a:endParaRPr lang="en-US" sz="3950" dirty="0"/>
          </a:p>
        </p:txBody>
      </p:sp>
      <p:sp>
        <p:nvSpPr>
          <p:cNvPr id="3" name="Shape 1"/>
          <p:cNvSpPr/>
          <p:nvPr/>
        </p:nvSpPr>
        <p:spPr>
          <a:xfrm>
            <a:off x="806410" y="2217420"/>
            <a:ext cx="13017579" cy="3622358"/>
          </a:xfrm>
          <a:prstGeom prst="roundRect">
            <a:avLst>
              <a:gd name="adj" fmla="val 2338"/>
            </a:avLst>
          </a:prstGeom>
          <a:noFill/>
          <a:ln w="7620">
            <a:solidFill>
              <a:srgbClr val="FFFFFF">
                <a:alpha val="24000"/>
              </a:srgbClr>
            </a:solidFill>
            <a:prstDash val="solid"/>
          </a:ln>
        </p:spPr>
      </p:sp>
      <p:sp>
        <p:nvSpPr>
          <p:cNvPr id="4" name="Shape 2"/>
          <p:cNvSpPr/>
          <p:nvPr/>
        </p:nvSpPr>
        <p:spPr>
          <a:xfrm>
            <a:off x="814030" y="2225040"/>
            <a:ext cx="13002339" cy="901779"/>
          </a:xfrm>
          <a:prstGeom prst="rect">
            <a:avLst/>
          </a:prstGeom>
          <a:solidFill>
            <a:srgbClr val="FFFFFF">
              <a:alpha val="4000"/>
            </a:srgbClr>
          </a:solidFill>
          <a:ln/>
        </p:spPr>
      </p:sp>
      <p:sp>
        <p:nvSpPr>
          <p:cNvPr id="5" name="Text 3"/>
          <p:cNvSpPr/>
          <p:nvPr/>
        </p:nvSpPr>
        <p:spPr>
          <a:xfrm>
            <a:off x="1015722" y="2353508"/>
            <a:ext cx="2843570" cy="322421"/>
          </a:xfrm>
          <a:prstGeom prst="rect">
            <a:avLst/>
          </a:prstGeom>
          <a:noFill/>
          <a:ln/>
        </p:spPr>
        <p:txBody>
          <a:bodyPr wrap="none" lIns="0" tIns="0" rIns="0" bIns="0" rtlCol="0" anchor="t"/>
          <a:lstStyle/>
          <a:p>
            <a:pPr marL="0" indent="0" algn="l">
              <a:lnSpc>
                <a:spcPts val="2500"/>
              </a:lnSpc>
              <a:buNone/>
            </a:pPr>
            <a:r>
              <a:rPr lang="en-US" sz="1550" dirty="0">
                <a:solidFill>
                  <a:srgbClr val="E2E6E9"/>
                </a:solidFill>
                <a:latin typeface="Merriweather" pitchFamily="34" charset="0"/>
                <a:ea typeface="Merriweather" pitchFamily="34" charset="-122"/>
                <a:cs typeface="Merriweather" pitchFamily="34" charset="-120"/>
              </a:rPr>
              <a:t>Regulation &amp; Liability</a:t>
            </a:r>
            <a:endParaRPr lang="en-US" sz="1550" dirty="0"/>
          </a:p>
        </p:txBody>
      </p:sp>
      <p:sp>
        <p:nvSpPr>
          <p:cNvPr id="6" name="Text 4"/>
          <p:cNvSpPr/>
          <p:nvPr/>
        </p:nvSpPr>
        <p:spPr>
          <a:xfrm>
            <a:off x="4270058" y="2353508"/>
            <a:ext cx="6090404" cy="644843"/>
          </a:xfrm>
          <a:prstGeom prst="rect">
            <a:avLst/>
          </a:prstGeom>
          <a:noFill/>
          <a:ln/>
        </p:spPr>
        <p:txBody>
          <a:bodyPr wrap="square" lIns="0" tIns="0" rIns="0" bIns="0" rtlCol="0" anchor="t"/>
          <a:lstStyle/>
          <a:p>
            <a:pPr marL="0" indent="0" algn="l">
              <a:lnSpc>
                <a:spcPts val="2500"/>
              </a:lnSpc>
              <a:buNone/>
            </a:pPr>
            <a:r>
              <a:rPr lang="en-US" sz="1550" dirty="0">
                <a:solidFill>
                  <a:srgbClr val="E2E6E9"/>
                </a:solidFill>
                <a:latin typeface="Merriweather" pitchFamily="34" charset="0"/>
                <a:ea typeface="Merriweather" pitchFamily="34" charset="-122"/>
                <a:cs typeface="Merriweather" pitchFamily="34" charset="-120"/>
              </a:rPr>
              <a:t>Joint frameworks, safety case development, active insurer engagement.</a:t>
            </a:r>
            <a:endParaRPr lang="en-US" sz="1550" dirty="0"/>
          </a:p>
        </p:txBody>
      </p:sp>
      <p:sp>
        <p:nvSpPr>
          <p:cNvPr id="7" name="Text 5"/>
          <p:cNvSpPr/>
          <p:nvPr/>
        </p:nvSpPr>
        <p:spPr>
          <a:xfrm>
            <a:off x="10771227" y="2353508"/>
            <a:ext cx="2843570" cy="322421"/>
          </a:xfrm>
          <a:prstGeom prst="rect">
            <a:avLst/>
          </a:prstGeom>
          <a:noFill/>
          <a:ln/>
        </p:spPr>
        <p:txBody>
          <a:bodyPr wrap="none" lIns="0" tIns="0" rIns="0" bIns="0" rtlCol="0" anchor="t"/>
          <a:lstStyle/>
          <a:p>
            <a:pPr marL="0" indent="0" algn="l">
              <a:lnSpc>
                <a:spcPts val="2500"/>
              </a:lnSpc>
              <a:buNone/>
            </a:pPr>
            <a:r>
              <a:rPr lang="en-US" sz="1550" dirty="0">
                <a:solidFill>
                  <a:srgbClr val="E2E6E9"/>
                </a:solidFill>
                <a:latin typeface="Merriweather" pitchFamily="34" charset="0"/>
                <a:ea typeface="Merriweather" pitchFamily="34" charset="-122"/>
                <a:cs typeface="Merriweather" pitchFamily="34" charset="-120"/>
              </a:rPr>
              <a:t>Regulators, Insurers</a:t>
            </a:r>
            <a:endParaRPr lang="en-US" sz="1550" dirty="0"/>
          </a:p>
        </p:txBody>
      </p:sp>
      <p:sp>
        <p:nvSpPr>
          <p:cNvPr id="8" name="Shape 6"/>
          <p:cNvSpPr/>
          <p:nvPr/>
        </p:nvSpPr>
        <p:spPr>
          <a:xfrm>
            <a:off x="814030" y="3126819"/>
            <a:ext cx="13002339" cy="901779"/>
          </a:xfrm>
          <a:prstGeom prst="rect">
            <a:avLst/>
          </a:prstGeom>
          <a:solidFill>
            <a:srgbClr val="000000">
              <a:alpha val="4000"/>
            </a:srgbClr>
          </a:solidFill>
          <a:ln/>
        </p:spPr>
      </p:sp>
      <p:sp>
        <p:nvSpPr>
          <p:cNvPr id="9" name="Text 7"/>
          <p:cNvSpPr/>
          <p:nvPr/>
        </p:nvSpPr>
        <p:spPr>
          <a:xfrm>
            <a:off x="1015722" y="3255288"/>
            <a:ext cx="2843570" cy="322421"/>
          </a:xfrm>
          <a:prstGeom prst="rect">
            <a:avLst/>
          </a:prstGeom>
          <a:noFill/>
          <a:ln/>
        </p:spPr>
        <p:txBody>
          <a:bodyPr wrap="none" lIns="0" tIns="0" rIns="0" bIns="0" rtlCol="0" anchor="t"/>
          <a:lstStyle/>
          <a:p>
            <a:pPr marL="0" indent="0" algn="l">
              <a:lnSpc>
                <a:spcPts val="2500"/>
              </a:lnSpc>
              <a:buNone/>
            </a:pPr>
            <a:r>
              <a:rPr lang="en-US" sz="1550" dirty="0">
                <a:solidFill>
                  <a:srgbClr val="E2E6E9"/>
                </a:solidFill>
                <a:latin typeface="Merriweather" pitchFamily="34" charset="0"/>
                <a:ea typeface="Merriweather" pitchFamily="34" charset="-122"/>
                <a:cs typeface="Merriweather" pitchFamily="34" charset="-120"/>
              </a:rPr>
              <a:t>Infrastructure Readiness</a:t>
            </a:r>
            <a:endParaRPr lang="en-US" sz="1550" dirty="0"/>
          </a:p>
        </p:txBody>
      </p:sp>
      <p:sp>
        <p:nvSpPr>
          <p:cNvPr id="10" name="Text 8"/>
          <p:cNvSpPr/>
          <p:nvPr/>
        </p:nvSpPr>
        <p:spPr>
          <a:xfrm>
            <a:off x="4270058" y="3255288"/>
            <a:ext cx="6090404" cy="644843"/>
          </a:xfrm>
          <a:prstGeom prst="rect">
            <a:avLst/>
          </a:prstGeom>
          <a:noFill/>
          <a:ln/>
        </p:spPr>
        <p:txBody>
          <a:bodyPr wrap="square" lIns="0" tIns="0" rIns="0" bIns="0" rtlCol="0" anchor="t"/>
          <a:lstStyle/>
          <a:p>
            <a:pPr marL="0" indent="0" algn="l">
              <a:lnSpc>
                <a:spcPts val="2500"/>
              </a:lnSpc>
              <a:buNone/>
            </a:pPr>
            <a:r>
              <a:rPr lang="en-US" sz="1550" dirty="0">
                <a:solidFill>
                  <a:srgbClr val="E2E6E9"/>
                </a:solidFill>
                <a:latin typeface="Merriweather" pitchFamily="34" charset="0"/>
                <a:ea typeface="Merriweather" pitchFamily="34" charset="-122"/>
                <a:cs typeface="Merriweather" pitchFamily="34" charset="-120"/>
              </a:rPr>
              <a:t>Targeted corridor upgrades, V2X deployment, road operator partnerships.</a:t>
            </a:r>
            <a:endParaRPr lang="en-US" sz="1550" dirty="0"/>
          </a:p>
        </p:txBody>
      </p:sp>
      <p:sp>
        <p:nvSpPr>
          <p:cNvPr id="11" name="Text 9"/>
          <p:cNvSpPr/>
          <p:nvPr/>
        </p:nvSpPr>
        <p:spPr>
          <a:xfrm>
            <a:off x="10771227" y="3255288"/>
            <a:ext cx="2843570" cy="322421"/>
          </a:xfrm>
          <a:prstGeom prst="rect">
            <a:avLst/>
          </a:prstGeom>
          <a:noFill/>
          <a:ln/>
        </p:spPr>
        <p:txBody>
          <a:bodyPr wrap="none" lIns="0" tIns="0" rIns="0" bIns="0" rtlCol="0" anchor="t"/>
          <a:lstStyle/>
          <a:p>
            <a:pPr marL="0" indent="0" algn="l">
              <a:lnSpc>
                <a:spcPts val="2500"/>
              </a:lnSpc>
              <a:buNone/>
            </a:pPr>
            <a:r>
              <a:rPr lang="en-US" sz="1550" dirty="0">
                <a:solidFill>
                  <a:srgbClr val="E2E6E9"/>
                </a:solidFill>
                <a:latin typeface="Merriweather" pitchFamily="34" charset="0"/>
                <a:ea typeface="Merriweather" pitchFamily="34" charset="-122"/>
                <a:cs typeface="Merriweather" pitchFamily="34" charset="-120"/>
              </a:rPr>
              <a:t>Road Operators, Government</a:t>
            </a:r>
            <a:endParaRPr lang="en-US" sz="1550" dirty="0"/>
          </a:p>
        </p:txBody>
      </p:sp>
      <p:sp>
        <p:nvSpPr>
          <p:cNvPr id="12" name="Shape 10"/>
          <p:cNvSpPr/>
          <p:nvPr/>
        </p:nvSpPr>
        <p:spPr>
          <a:xfrm>
            <a:off x="814030" y="4028599"/>
            <a:ext cx="13002339" cy="901779"/>
          </a:xfrm>
          <a:prstGeom prst="rect">
            <a:avLst/>
          </a:prstGeom>
          <a:solidFill>
            <a:srgbClr val="FFFFFF">
              <a:alpha val="4000"/>
            </a:srgbClr>
          </a:solidFill>
          <a:ln/>
        </p:spPr>
      </p:sp>
      <p:sp>
        <p:nvSpPr>
          <p:cNvPr id="13" name="Text 11"/>
          <p:cNvSpPr/>
          <p:nvPr/>
        </p:nvSpPr>
        <p:spPr>
          <a:xfrm>
            <a:off x="1015722" y="4157067"/>
            <a:ext cx="2843570" cy="322421"/>
          </a:xfrm>
          <a:prstGeom prst="rect">
            <a:avLst/>
          </a:prstGeom>
          <a:noFill/>
          <a:ln/>
        </p:spPr>
        <p:txBody>
          <a:bodyPr wrap="none" lIns="0" tIns="0" rIns="0" bIns="0" rtlCol="0" anchor="t"/>
          <a:lstStyle/>
          <a:p>
            <a:pPr marL="0" indent="0" algn="l">
              <a:lnSpc>
                <a:spcPts val="2500"/>
              </a:lnSpc>
              <a:buNone/>
            </a:pPr>
            <a:r>
              <a:rPr lang="en-US" sz="1550" dirty="0">
                <a:solidFill>
                  <a:srgbClr val="E2E6E9"/>
                </a:solidFill>
                <a:latin typeface="Merriweather" pitchFamily="34" charset="0"/>
                <a:ea typeface="Merriweather" pitchFamily="34" charset="-122"/>
                <a:cs typeface="Merriweather" pitchFamily="34" charset="-120"/>
              </a:rPr>
              <a:t>Cybersecurity Threats</a:t>
            </a:r>
            <a:endParaRPr lang="en-US" sz="1550" dirty="0"/>
          </a:p>
        </p:txBody>
      </p:sp>
      <p:sp>
        <p:nvSpPr>
          <p:cNvPr id="14" name="Text 12"/>
          <p:cNvSpPr/>
          <p:nvPr/>
        </p:nvSpPr>
        <p:spPr>
          <a:xfrm>
            <a:off x="4270058" y="4157067"/>
            <a:ext cx="6090404" cy="644843"/>
          </a:xfrm>
          <a:prstGeom prst="rect">
            <a:avLst/>
          </a:prstGeom>
          <a:noFill/>
          <a:ln/>
        </p:spPr>
        <p:txBody>
          <a:bodyPr wrap="square" lIns="0" tIns="0" rIns="0" bIns="0" rtlCol="0" anchor="t"/>
          <a:lstStyle/>
          <a:p>
            <a:pPr marL="0" indent="0" algn="l">
              <a:lnSpc>
                <a:spcPts val="2500"/>
              </a:lnSpc>
              <a:buNone/>
            </a:pPr>
            <a:r>
              <a:rPr lang="en-US" sz="1550" dirty="0">
                <a:solidFill>
                  <a:srgbClr val="E2E6E9"/>
                </a:solidFill>
                <a:latin typeface="Merriweather" pitchFamily="34" charset="0"/>
                <a:ea typeface="Merriweather" pitchFamily="34" charset="-122"/>
                <a:cs typeface="Merriweather" pitchFamily="34" charset="-120"/>
              </a:rPr>
              <a:t>Layered security architecture, continuous monitoring, robust incident response, industry standards.</a:t>
            </a:r>
            <a:endParaRPr lang="en-US" sz="1550" dirty="0"/>
          </a:p>
        </p:txBody>
      </p:sp>
      <p:sp>
        <p:nvSpPr>
          <p:cNvPr id="15" name="Text 13"/>
          <p:cNvSpPr/>
          <p:nvPr/>
        </p:nvSpPr>
        <p:spPr>
          <a:xfrm>
            <a:off x="10771227" y="4157067"/>
            <a:ext cx="2843570" cy="644843"/>
          </a:xfrm>
          <a:prstGeom prst="rect">
            <a:avLst/>
          </a:prstGeom>
          <a:noFill/>
          <a:ln/>
        </p:spPr>
        <p:txBody>
          <a:bodyPr wrap="square" lIns="0" tIns="0" rIns="0" bIns="0" rtlCol="0" anchor="t"/>
          <a:lstStyle/>
          <a:p>
            <a:pPr marL="0" indent="0" algn="l">
              <a:lnSpc>
                <a:spcPts val="2500"/>
              </a:lnSpc>
              <a:buNone/>
            </a:pPr>
            <a:r>
              <a:rPr lang="en-US" sz="1550" dirty="0">
                <a:solidFill>
                  <a:srgbClr val="E2E6E9"/>
                </a:solidFill>
                <a:latin typeface="Merriweather" pitchFamily="34" charset="0"/>
                <a:ea typeface="Merriweather" pitchFamily="34" charset="-122"/>
                <a:cs typeface="Merriweather" pitchFamily="34" charset="-120"/>
              </a:rPr>
              <a:t>Tech Providers, Cybersecurity Experts</a:t>
            </a:r>
            <a:endParaRPr lang="en-US" sz="1550" dirty="0"/>
          </a:p>
        </p:txBody>
      </p:sp>
      <p:sp>
        <p:nvSpPr>
          <p:cNvPr id="16" name="Shape 14"/>
          <p:cNvSpPr/>
          <p:nvPr/>
        </p:nvSpPr>
        <p:spPr>
          <a:xfrm>
            <a:off x="814030" y="4930378"/>
            <a:ext cx="13002339" cy="901779"/>
          </a:xfrm>
          <a:prstGeom prst="rect">
            <a:avLst/>
          </a:prstGeom>
          <a:solidFill>
            <a:srgbClr val="000000">
              <a:alpha val="4000"/>
            </a:srgbClr>
          </a:solidFill>
          <a:ln/>
        </p:spPr>
      </p:sp>
      <p:sp>
        <p:nvSpPr>
          <p:cNvPr id="17" name="Text 15"/>
          <p:cNvSpPr/>
          <p:nvPr/>
        </p:nvSpPr>
        <p:spPr>
          <a:xfrm>
            <a:off x="1015722" y="5058847"/>
            <a:ext cx="2843570" cy="644843"/>
          </a:xfrm>
          <a:prstGeom prst="rect">
            <a:avLst/>
          </a:prstGeom>
          <a:noFill/>
          <a:ln/>
        </p:spPr>
        <p:txBody>
          <a:bodyPr wrap="square" lIns="0" tIns="0" rIns="0" bIns="0" rtlCol="0" anchor="t"/>
          <a:lstStyle/>
          <a:p>
            <a:pPr marL="0" indent="0" algn="l">
              <a:lnSpc>
                <a:spcPts val="2500"/>
              </a:lnSpc>
              <a:buNone/>
            </a:pPr>
            <a:r>
              <a:rPr lang="en-US" sz="1550" dirty="0">
                <a:solidFill>
                  <a:srgbClr val="E2E6E9"/>
                </a:solidFill>
                <a:latin typeface="Merriweather" pitchFamily="34" charset="0"/>
                <a:ea typeface="Merriweather" pitchFamily="34" charset="-122"/>
                <a:cs typeface="Merriweather" pitchFamily="34" charset="-120"/>
              </a:rPr>
              <a:t>Public Trust &amp; Workforce Impact</a:t>
            </a:r>
            <a:endParaRPr lang="en-US" sz="1550" dirty="0"/>
          </a:p>
        </p:txBody>
      </p:sp>
      <p:sp>
        <p:nvSpPr>
          <p:cNvPr id="18" name="Text 16"/>
          <p:cNvSpPr/>
          <p:nvPr/>
        </p:nvSpPr>
        <p:spPr>
          <a:xfrm>
            <a:off x="4270058" y="5058847"/>
            <a:ext cx="6090404" cy="644843"/>
          </a:xfrm>
          <a:prstGeom prst="rect">
            <a:avLst/>
          </a:prstGeom>
          <a:noFill/>
          <a:ln/>
        </p:spPr>
        <p:txBody>
          <a:bodyPr wrap="square" lIns="0" tIns="0" rIns="0" bIns="0" rtlCol="0" anchor="t"/>
          <a:lstStyle/>
          <a:p>
            <a:pPr marL="0" indent="0" algn="l">
              <a:lnSpc>
                <a:spcPts val="2500"/>
              </a:lnSpc>
              <a:buNone/>
            </a:pPr>
            <a:r>
              <a:rPr lang="en-US" sz="1550" dirty="0">
                <a:solidFill>
                  <a:srgbClr val="E2E6E9"/>
                </a:solidFill>
                <a:latin typeface="Merriweather" pitchFamily="34" charset="0"/>
                <a:ea typeface="Merriweather" pitchFamily="34" charset="-122"/>
                <a:cs typeface="Merriweather" pitchFamily="34" charset="-120"/>
              </a:rPr>
              <a:t>Transparency, public demos, reskilling programs, new role creation (teleoperators, data engineers).</a:t>
            </a:r>
            <a:endParaRPr lang="en-US" sz="1550" dirty="0"/>
          </a:p>
        </p:txBody>
      </p:sp>
      <p:sp>
        <p:nvSpPr>
          <p:cNvPr id="19" name="Text 17"/>
          <p:cNvSpPr/>
          <p:nvPr/>
        </p:nvSpPr>
        <p:spPr>
          <a:xfrm>
            <a:off x="10771227" y="5058847"/>
            <a:ext cx="2843570" cy="644843"/>
          </a:xfrm>
          <a:prstGeom prst="rect">
            <a:avLst/>
          </a:prstGeom>
          <a:noFill/>
          <a:ln/>
        </p:spPr>
        <p:txBody>
          <a:bodyPr wrap="square" lIns="0" tIns="0" rIns="0" bIns="0" rtlCol="0" anchor="t"/>
          <a:lstStyle/>
          <a:p>
            <a:pPr marL="0" indent="0" algn="l">
              <a:lnSpc>
                <a:spcPts val="2500"/>
              </a:lnSpc>
              <a:buNone/>
            </a:pPr>
            <a:r>
              <a:rPr lang="en-US" sz="1550" dirty="0">
                <a:solidFill>
                  <a:srgbClr val="E2E6E9"/>
                </a:solidFill>
                <a:latin typeface="Merriweather" pitchFamily="34" charset="0"/>
                <a:ea typeface="Merriweather" pitchFamily="34" charset="-122"/>
                <a:cs typeface="Merriweather" pitchFamily="34" charset="-120"/>
              </a:rPr>
              <a:t>Public, Unions, Training Institutions</a:t>
            </a:r>
            <a:endParaRPr lang="en-US" sz="1550" dirty="0"/>
          </a:p>
        </p:txBody>
      </p:sp>
      <p:sp>
        <p:nvSpPr>
          <p:cNvPr id="20" name="Text 18"/>
          <p:cNvSpPr/>
          <p:nvPr/>
        </p:nvSpPr>
        <p:spPr>
          <a:xfrm>
            <a:off x="806410" y="6066473"/>
            <a:ext cx="13017579" cy="1612106"/>
          </a:xfrm>
          <a:prstGeom prst="rect">
            <a:avLst/>
          </a:prstGeom>
          <a:noFill/>
          <a:ln/>
        </p:spPr>
        <p:txBody>
          <a:bodyPr wrap="square" lIns="0" tIns="0" rIns="0" bIns="0" rtlCol="0" anchor="t"/>
          <a:lstStyle/>
          <a:p>
            <a:pPr marL="0" indent="0" algn="l">
              <a:lnSpc>
                <a:spcPts val="2500"/>
              </a:lnSpc>
              <a:buNone/>
            </a:pPr>
            <a:r>
              <a:rPr lang="en-US" sz="1550" dirty="0">
                <a:solidFill>
                  <a:srgbClr val="E2E6E9"/>
                </a:solidFill>
                <a:latin typeface="Merriweather" pitchFamily="34" charset="0"/>
                <a:ea typeface="Merriweather" pitchFamily="34" charset="-122"/>
                <a:cs typeface="Merriweather" pitchFamily="34" charset="-120"/>
              </a:rPr>
              <a:t>The successful adoption of Level-4 autonomous freight depends heavily on proactive risk management. Each identified risk has a clear mitigation strategy embedded in our design and implementation plan. This isn't an afterthought; it's a foundational element of the project. Engaging with key partners—from regulators to road operators and insurers—is essential to co-create solutions and build a framework of trust and shared responsibility. By openly addressing these challenges, we pave the way for a safer, more efficient, and publicly accepted autonomous freight ecosystem.</a:t>
            </a:r>
            <a:endParaRPr lang="en-US" sz="15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1769</Words>
  <Application>Microsoft Office PowerPoint</Application>
  <PresentationFormat>Произвольный</PresentationFormat>
  <Paragraphs>153</Paragraphs>
  <Slides>11</Slides>
  <Notes>11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11</vt:i4>
      </vt:variant>
    </vt:vector>
  </HeadingPairs>
  <TitlesOfParts>
    <vt:vector size="15" baseType="lpstr">
      <vt:lpstr>Merriweather</vt:lpstr>
      <vt:lpstr>Arial</vt:lpstr>
      <vt:lpstr>Playfair Display SemiBold</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Natalia</cp:lastModifiedBy>
  <cp:revision>2</cp:revision>
  <dcterms:created xsi:type="dcterms:W3CDTF">2026-01-11T17:26:00Z</dcterms:created>
  <dcterms:modified xsi:type="dcterms:W3CDTF">2026-01-11T17:34:27Z</dcterms:modified>
</cp:coreProperties>
</file>